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 id="2147483696" r:id="rId5"/>
  </p:sldMasterIdLst>
  <p:notesMasterIdLst>
    <p:notesMasterId r:id="rId19"/>
  </p:notesMasterIdLst>
  <p:handoutMasterIdLst>
    <p:handoutMasterId r:id="rId20"/>
  </p:handoutMasterIdLst>
  <p:sldIdLst>
    <p:sldId id="258" r:id="rId6"/>
    <p:sldId id="359" r:id="rId7"/>
    <p:sldId id="360" r:id="rId8"/>
    <p:sldId id="361" r:id="rId9"/>
    <p:sldId id="362" r:id="rId10"/>
    <p:sldId id="363" r:id="rId11"/>
    <p:sldId id="365" r:id="rId12"/>
    <p:sldId id="366" r:id="rId13"/>
    <p:sldId id="367" r:id="rId14"/>
    <p:sldId id="370" r:id="rId15"/>
    <p:sldId id="369" r:id="rId16"/>
    <p:sldId id="275" r:id="rId17"/>
    <p:sldId id="371" r:id="rId18"/>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22" autoAdjust="0"/>
    <p:restoredTop sz="92691" autoAdjust="0"/>
  </p:normalViewPr>
  <p:slideViewPr>
    <p:cSldViewPr>
      <p:cViewPr>
        <p:scale>
          <a:sx n="50" d="100"/>
          <a:sy n="50" d="100"/>
        </p:scale>
        <p:origin x="-102" y="-1128"/>
      </p:cViewPr>
      <p:guideLst>
        <p:guide orient="horz" pos="2592"/>
        <p:guide pos="4608"/>
      </p:guideLst>
    </p:cSldViewPr>
  </p:slideViewPr>
  <p:outlineViewPr>
    <p:cViewPr>
      <p:scale>
        <a:sx n="33" d="100"/>
        <a:sy n="33" d="100"/>
      </p:scale>
      <p:origin x="0" y="739"/>
    </p:cViewPr>
  </p:outlineViewPr>
  <p:notesTextViewPr>
    <p:cViewPr>
      <p:scale>
        <a:sx n="100" d="100"/>
        <a:sy n="100" d="100"/>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image" Target="../media/image15.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image" Target="../media/image1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6/9/2017</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6/9/2017</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Hello, and welcome to the TI Precision Lab</a:t>
            </a:r>
            <a:r>
              <a:rPr lang="en-US" baseline="0" dirty="0" smtClean="0"/>
              <a:t> </a:t>
            </a:r>
            <a:r>
              <a:rPr lang="en-US" dirty="0" smtClean="0"/>
              <a:t>covering</a:t>
            </a:r>
            <a:r>
              <a:rPr lang="en-US" baseline="0" dirty="0" smtClean="0"/>
              <a:t> frequency domain analysis for data converters.  </a:t>
            </a:r>
            <a:r>
              <a:rPr lang="en-US" dirty="0" smtClean="0"/>
              <a:t>This video will introduce the concept of the frequency domain.  It will also cover common AC specifications such</a:t>
            </a:r>
            <a:r>
              <a:rPr lang="en-US" baseline="0" dirty="0" smtClean="0"/>
              <a:t> as SNR and THD.</a:t>
            </a:r>
            <a:endParaRPr lang="en-US" dirty="0" smtClean="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a:p>
        </p:txBody>
      </p:sp>
    </p:spTree>
    <p:extLst>
      <p:ext uri="{BB962C8B-B14F-4D97-AF65-F5344CB8AC3E}">
        <p14:creationId xmlns:p14="http://schemas.microsoft.com/office/powerpoint/2010/main" val="42566215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493179">
              <a:defRPr/>
            </a:pPr>
            <a:r>
              <a:rPr lang="en-US" dirty="0" smtClean="0"/>
              <a:t>The </a:t>
            </a:r>
            <a:r>
              <a:rPr lang="en-US" baseline="0" dirty="0" smtClean="0"/>
              <a:t>THD calculation is given here as a percentage as well as in decibels.  The IEEE standard for ADC testing specifies that the second through tenth harmonics should be used in the THD calculations.  THD is the square root of sum of the harmonic voltages squared divided by the </a:t>
            </a:r>
            <a:r>
              <a:rPr lang="en-US" baseline="0" dirty="0" err="1" smtClean="0"/>
              <a:t>rms</a:t>
            </a:r>
            <a:r>
              <a:rPr lang="en-US" baseline="0" dirty="0" smtClean="0"/>
              <a:t> signal voltage squared.  This quantity is multiplied by 100 to convert to percentage or 20 times the log is taken to convert to decibels.  THD+N is similar to THD except that it includes the total </a:t>
            </a:r>
            <a:r>
              <a:rPr lang="en-US" baseline="0" dirty="0" err="1" smtClean="0"/>
              <a:t>rms</a:t>
            </a:r>
            <a:r>
              <a:rPr lang="en-US" baseline="0" dirty="0" smtClean="0"/>
              <a:t> noise in the calculation.  SINAD is short for signal to noise and distortion.  Mathematically, SINAD is simply the </a:t>
            </a:r>
            <a:r>
              <a:rPr lang="en-US" u="none" baseline="0" dirty="0" smtClean="0"/>
              <a:t>reciprocal</a:t>
            </a:r>
            <a:r>
              <a:rPr lang="en-US" baseline="0" dirty="0" smtClean="0"/>
              <a:t> of the THD+N calculation.  In decibels, taking the reciprocal will just change the sign of the number.  Note that SINAD or THD+N will always be worse than either the THD or SNR because SINAD is really a combination of the two error sources.</a:t>
            </a:r>
            <a:endParaRPr lang="en-US" dirty="0" smtClean="0"/>
          </a:p>
          <a:p>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t>10</a:t>
            </a:fld>
            <a:endParaRPr lang="en-US"/>
          </a:p>
        </p:txBody>
      </p:sp>
    </p:spTree>
    <p:extLst>
      <p:ext uri="{BB962C8B-B14F-4D97-AF65-F5344CB8AC3E}">
        <p14:creationId xmlns:p14="http://schemas.microsoft.com/office/powerpoint/2010/main" val="13584855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a:t>
            </a:r>
            <a:r>
              <a:rPr lang="en-US" baseline="0" dirty="0" smtClean="0"/>
              <a:t> is important to note that the harmonic component included in the THD calculation is omitted from the SNR calculation. The harmonic component is replaced with the average noise at the frequency where the harmonics occur.  The idea is that distortion and noise are two separate error sources and we don’t want to include distortion in the noise calculation.</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11</a:t>
            </a:fld>
            <a:endParaRPr lang="en-US"/>
          </a:p>
        </p:txBody>
      </p:sp>
    </p:spTree>
    <p:extLst>
      <p:ext uri="{BB962C8B-B14F-4D97-AF65-F5344CB8AC3E}">
        <p14:creationId xmlns:p14="http://schemas.microsoft.com/office/powerpoint/2010/main" val="13946933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normAutofit/>
          </a:bodyPr>
          <a:lstStyle/>
          <a:p>
            <a:pPr defTabSz="915785" eaLnBrk="0" fontAlgn="base" hangingPunct="0">
              <a:spcBef>
                <a:spcPct val="30000"/>
              </a:spcBef>
              <a:spcAft>
                <a:spcPct val="0"/>
              </a:spcAft>
              <a:defRPr/>
            </a:pPr>
            <a:r>
              <a:rPr lang="en-US" dirty="0" smtClean="0"/>
              <a:t>That concludes</a:t>
            </a:r>
            <a:r>
              <a:rPr lang="en-US" baseline="0" dirty="0" smtClean="0"/>
              <a:t> this video – thank you for watching! Please try the quiz to check your understanding of this video’s content.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603C3B5-9CFC-4B60-AD1F-942309290D4C}"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 introduce the concept of time domain and frequency domain.  Time domain shows</a:t>
            </a:r>
            <a:r>
              <a:rPr lang="en-US" baseline="0" dirty="0" smtClean="0"/>
              <a:t> the amplitude of signals versus time.  In the time domain example we are creating an unusual wave shape by adding two sine waves together.  A 1Vpk sine wave at 1kHz and a 0.1Vpk waveform at 10kHz.  We will look at this combined waveform in the frequency domain.  In the frequency domain amplitude is on the vertical axis and frequency is on the horizontal axis.  </a:t>
            </a:r>
            <a:r>
              <a:rPr lang="en-US" u="none" baseline="0" dirty="0" smtClean="0"/>
              <a:t>In the frequency domain a “Fourier Spectrum” plot always shows the amplitude of sinusoidal waveforms versus frequency. </a:t>
            </a:r>
            <a:r>
              <a:rPr lang="en-US" baseline="0" dirty="0" smtClean="0"/>
              <a:t> In this example, we are analyzing the signal </a:t>
            </a:r>
            <a:r>
              <a:rPr lang="en-US" baseline="0" dirty="0" err="1" smtClean="0"/>
              <a:t>Vout</a:t>
            </a:r>
            <a:r>
              <a:rPr lang="en-US" baseline="0" dirty="0" smtClean="0"/>
              <a:t> which is composed of two sinusoidal waveforms.  Thus the frequency domain has two components at 1kHz and 10kHz with amplitudes of 1Vpk and 0.1Vpk respectively.  The key point here is that the frequency domain only displays the amplitude for sinusoidal waveforms.  So how do non-sinusoidal waveforms show up in the frequency domain?  In the next slide we will see how all waveforms can be represented as a sum of sinusoidal waveforms.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2</a:t>
            </a:fld>
            <a:endParaRPr lang="en-US"/>
          </a:p>
        </p:txBody>
      </p:sp>
    </p:spTree>
    <p:extLst>
      <p:ext uri="{BB962C8B-B14F-4D97-AF65-F5344CB8AC3E}">
        <p14:creationId xmlns:p14="http://schemas.microsoft.com/office/powerpoint/2010/main" val="181658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Any</a:t>
            </a:r>
            <a:r>
              <a:rPr lang="en-US" baseline="0" dirty="0" smtClean="0"/>
              <a:t> arbitrary waveform can be decomposed into an infinite series of sinusoidal waveforms.  This infinite series is called a fourier series.  An example of a fourier series for a triangle waveform is shown here.  The mathematical function shows that the series starts with sin(</a:t>
            </a:r>
            <a:r>
              <a:rPr lang="el-GR" baseline="0" dirty="0" smtClean="0">
                <a:latin typeface="Calibri"/>
              </a:rPr>
              <a:t>ω</a:t>
            </a:r>
            <a:r>
              <a:rPr lang="en-US" baseline="0" dirty="0" smtClean="0">
                <a:latin typeface="Calibri"/>
              </a:rPr>
              <a:t>t) and continues with 1/9*</a:t>
            </a:r>
            <a:r>
              <a:rPr lang="en-US" baseline="0" dirty="0" smtClean="0"/>
              <a:t>sin(3</a:t>
            </a:r>
            <a:r>
              <a:rPr lang="el-GR" baseline="0" dirty="0" smtClean="0">
                <a:latin typeface="+mn-lt"/>
              </a:rPr>
              <a:t>ω</a:t>
            </a:r>
            <a:r>
              <a:rPr lang="en-US" baseline="0" dirty="0" smtClean="0">
                <a:latin typeface="+mn-lt"/>
              </a:rPr>
              <a:t>t), 1/25*</a:t>
            </a:r>
            <a:r>
              <a:rPr lang="en-US" baseline="0" dirty="0" smtClean="0"/>
              <a:t>sin(5</a:t>
            </a:r>
            <a:r>
              <a:rPr lang="el-GR" baseline="0" dirty="0" smtClean="0">
                <a:latin typeface="+mn-lt"/>
              </a:rPr>
              <a:t>ω</a:t>
            </a:r>
            <a:r>
              <a:rPr lang="en-US" baseline="0" dirty="0" smtClean="0">
                <a:latin typeface="+mn-lt"/>
              </a:rPr>
              <a:t>t) and so on.  The first and largest frequency component, </a:t>
            </a:r>
            <a:r>
              <a:rPr lang="en-US" baseline="0" dirty="0" smtClean="0"/>
              <a:t>sin(</a:t>
            </a:r>
            <a:r>
              <a:rPr lang="el-GR" baseline="0" dirty="0" smtClean="0">
                <a:latin typeface="+mn-lt"/>
              </a:rPr>
              <a:t>ω</a:t>
            </a:r>
            <a:r>
              <a:rPr lang="en-US" baseline="0" dirty="0" smtClean="0">
                <a:latin typeface="+mn-lt"/>
              </a:rPr>
              <a:t>t), is called the fundamental.  Subsequent sinusoidal components such as </a:t>
            </a:r>
            <a:r>
              <a:rPr lang="en-US" baseline="0" dirty="0" smtClean="0"/>
              <a:t>sin(3</a:t>
            </a:r>
            <a:r>
              <a:rPr lang="el-GR" baseline="0" dirty="0" smtClean="0">
                <a:latin typeface="+mn-lt"/>
              </a:rPr>
              <a:t>ω</a:t>
            </a:r>
            <a:r>
              <a:rPr lang="en-US" baseline="0" dirty="0" smtClean="0">
                <a:latin typeface="+mn-lt"/>
              </a:rPr>
              <a:t>t) and </a:t>
            </a:r>
            <a:r>
              <a:rPr lang="en-US" baseline="0" dirty="0" smtClean="0"/>
              <a:t>sin(5</a:t>
            </a:r>
            <a:r>
              <a:rPr lang="el-GR" baseline="0" dirty="0" smtClean="0">
                <a:latin typeface="+mn-lt"/>
              </a:rPr>
              <a:t>ω</a:t>
            </a:r>
            <a:r>
              <a:rPr lang="en-US" baseline="0" dirty="0" smtClean="0">
                <a:latin typeface="+mn-lt"/>
              </a:rPr>
              <a:t>t) are called harmonics and they will diminish in amplitude as the series continues.  Theoretically, to get a perfect representation of a triangle wave an infinite number of sine waves is required.  However practically if you use the fundamental and several harmonics you will get a pretty good representation of the triangle wave.  This example shows a fundamental with four harmonics in both the time and frequency domain.  Notice in the time domain waveform the triangle waveform at the bottom which is the direct sum of the waveforms above.  The frequency domain of the triangle waveform is generated using a mathematical transformation called a fourier transform.  The fourier transform is a general way to transform any time domain signal into it’s frequency domain equivalent.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3</a:t>
            </a:fld>
            <a:endParaRPr lang="en-US"/>
          </a:p>
        </p:txBody>
      </p:sp>
    </p:spTree>
    <p:extLst>
      <p:ext uri="{BB962C8B-B14F-4D97-AF65-F5344CB8AC3E}">
        <p14:creationId xmlns:p14="http://schemas.microsoft.com/office/powerpoint/2010/main" val="38263981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this slide we introduce the transfer function for a data converter and its associated quantization error.  In subsequent slides we will see the impact of quantization noise in frequency domain analysis.  An example of a four bit transfer function is shown at the left.  On the horizontal axis is the analog input signal and on the vertical axis is the digital equivalent code.  The digital output is a rounded off version of the analog input.  Sweeping the analog input voltage you can see that each digital output code has one unique analog input where the error is zero.  Moving above or below this analog signal causes the error to increase or decrease to a maximum value of half an LSB bit width.  This error due to the digital rounding is called quantization error.  On the right hand side you can see a digitized sine wave versus the continuous analog input.  At the bottom of the page you can see the quantized error for the sine wave.  The quantization error can be thought of as a noise, because it is a error that is superimposed on the digitized sine wave.  The total </a:t>
            </a:r>
            <a:r>
              <a:rPr lang="en-US" baseline="0" dirty="0" err="1" smtClean="0"/>
              <a:t>rms</a:t>
            </a:r>
            <a:r>
              <a:rPr lang="en-US" baseline="0" dirty="0" smtClean="0"/>
              <a:t> quantization noise can be determined by integrating the quantization error function.  Let’s look at the </a:t>
            </a:r>
            <a:r>
              <a:rPr lang="en-US" u="sng" baseline="0" dirty="0" smtClean="0"/>
              <a:t>frequency</a:t>
            </a:r>
            <a:r>
              <a:rPr lang="en-US" baseline="0" dirty="0" smtClean="0"/>
              <a:t> domain relationship for this waveform.</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4</a:t>
            </a:fld>
            <a:endParaRPr lang="en-US"/>
          </a:p>
        </p:txBody>
      </p:sp>
    </p:spTree>
    <p:extLst>
      <p:ext uri="{BB962C8B-B14F-4D97-AF65-F5344CB8AC3E}">
        <p14:creationId xmlns:p14="http://schemas.microsoft.com/office/powerpoint/2010/main" val="19255148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the left hand side you can see the frequency domain representation for the digitized</a:t>
            </a:r>
            <a:r>
              <a:rPr lang="en-US" baseline="0" dirty="0" smtClean="0"/>
              <a:t> sine wave.  The digitized signal </a:t>
            </a:r>
            <a:r>
              <a:rPr lang="en-US" u="sng" baseline="0" dirty="0" smtClean="0"/>
              <a:t>applied</a:t>
            </a:r>
            <a:r>
              <a:rPr lang="en-US" baseline="0" dirty="0" smtClean="0"/>
              <a:t> is at 1kHz and the noise is the quantization noise from the “rounding” error on the waveform.  Here we are considering the ideal data converter, where all the noise is from quantization noise.  In practical cases, other noise sources will contribute to the noise floor.  The total </a:t>
            </a:r>
            <a:r>
              <a:rPr lang="en-US" baseline="0" dirty="0" err="1" smtClean="0"/>
              <a:t>rms</a:t>
            </a:r>
            <a:r>
              <a:rPr lang="en-US" baseline="0" dirty="0" smtClean="0"/>
              <a:t> quantization noise can be theoretically predicted by integrating the time domain quantization error waveform.  In the next slide we will see how the noise floor can be used to calculate the SNR for an ideal “N” bit data converter.</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5</a:t>
            </a:fld>
            <a:endParaRPr lang="en-US"/>
          </a:p>
        </p:txBody>
      </p:sp>
    </p:spTree>
    <p:extLst>
      <p:ext uri="{BB962C8B-B14F-4D97-AF65-F5344CB8AC3E}">
        <p14:creationId xmlns:p14="http://schemas.microsoft.com/office/powerpoint/2010/main" val="2840299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shows</a:t>
            </a:r>
            <a:r>
              <a:rPr lang="en-US" baseline="0" dirty="0" smtClean="0"/>
              <a:t> the general equation for signal to noise ratio, or SNR. In a general sense the signal to noise ratio is a measurement of how clean or noise free a signal is.  A high signal to noise ratio indicates that the signal is very large in comparison to the noise whereas a low signal to noise ratio indicates that the noise is high relative to the signal.   For this ratio, both the signal and noise are measured in volts rms.  Take 20 times the log of the ratio to convert it to decibels.  The ideal signal to noise ratio in decibels can be calculated by taking 6.02*N + 1.76, where N is the number of bits.  A 10 bit converter, for example, would have 6.02*10 + 1.76 or 61.96dB SNR.  This relationship was derived by integrating the quantization noise an applying the signal to noise relationship.  This is the relationship for an ideal converter where the only error source considered is quantization noise.  No practical data converter will have a better signal to noise than what is given by this equation, as practical converters have other noise sources.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6</a:t>
            </a:fld>
            <a:endParaRPr lang="en-US"/>
          </a:p>
        </p:txBody>
      </p:sp>
    </p:spTree>
    <p:extLst>
      <p:ext uri="{BB962C8B-B14F-4D97-AF65-F5344CB8AC3E}">
        <p14:creationId xmlns:p14="http://schemas.microsoft.com/office/powerpoint/2010/main" val="37693822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table gives the ideal</a:t>
            </a:r>
            <a:r>
              <a:rPr lang="en-US" baseline="0" dirty="0" smtClean="0"/>
              <a:t> SNR for multiple different ADC resolutions.  The values for SNR were generated using the equation SNR = 6.02*N + 1.76dB.  For example, a 16 bit converter’s ideal SNR is 98.08dB.  A practical 16 bit converter may achieve SNR close to 98.08, but it will never exceed this.  The equation and associated table are a good way to know how close a particular converter is to ideal.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7</a:t>
            </a:fld>
            <a:endParaRPr lang="en-US"/>
          </a:p>
        </p:txBody>
      </p:sp>
    </p:spTree>
    <p:extLst>
      <p:ext uri="{BB962C8B-B14F-4D97-AF65-F5344CB8AC3E}">
        <p14:creationId xmlns:p14="http://schemas.microsoft.com/office/powerpoint/2010/main" val="16042525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Besides SNR</a:t>
            </a:r>
            <a:r>
              <a:rPr lang="en-US" baseline="0" dirty="0" smtClean="0"/>
              <a:t>, Total Harmonic Distortion, or THD,  is a common data converter ac specification.  In order to understand THD it is important to understand nonlinearity.  Nonlinearity is a measurement of how much a transfer function deviates from its ideal straight line.  The transfer function shown on the left hand side of the slide shows an ideal linear transfer function and a nonlinear transfer function.  The ideal transfer function follows a straight line in the form y=</a:t>
            </a:r>
            <a:r>
              <a:rPr lang="en-US" baseline="0" dirty="0" err="1" smtClean="0"/>
              <a:t>mx+b</a:t>
            </a:r>
            <a:r>
              <a:rPr lang="en-US" baseline="0" dirty="0" smtClean="0"/>
              <a:t> whereas the nonlinear will have higher order terms causing deviations from the line.  The nonlinear example shown is exaggerated to make the nonlinearity easy to see.  Notice how the nonlinear function tracks well for low input levels and deviates as the input increases.  In short, the gain for higher input signals is larger than it should be.  This has the effect of stretching out the top half cycle of the sine wave.  This stretching of the top half cycle is called distortion and will create harmonics in the frequency spectrum.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8</a:t>
            </a:fld>
            <a:endParaRPr lang="en-US"/>
          </a:p>
        </p:txBody>
      </p:sp>
    </p:spTree>
    <p:extLst>
      <p:ext uri="{BB962C8B-B14F-4D97-AF65-F5344CB8AC3E}">
        <p14:creationId xmlns:p14="http://schemas.microsoft.com/office/powerpoint/2010/main" val="4488537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shows the frequency spectrum for the digitized sine wave at the right.  The harmonics are the result</a:t>
            </a:r>
            <a:r>
              <a:rPr lang="en-US" baseline="0" dirty="0" smtClean="0"/>
              <a:t> of the distortion on the top half cycle of the waveform.  Harmonic distortion will always occur at integer multiples of the fundamental frequency.  In this case the fundamental is at 1kHz and there are harmonics at 2kHz, 3kHz, 4kHz and so on.  Sometimes it is useful to differentiate between even and odd harmonics, as different circuit nonidealities may generate one type of harmonic.  Even harmonics are even multiples of the fundamental frequency and odd harmonics are odd multiples of the fundamental.  In this example, 2kHz and 4kHz are even harmonics whereas 3kHz and 5kHz are odd harmonics.  If the digitized signal </a:t>
            </a:r>
            <a:r>
              <a:rPr lang="en-US" u="none" baseline="0" dirty="0" smtClean="0"/>
              <a:t>perfectly tracked the input signal, there would not be any harmonics.  </a:t>
            </a:r>
            <a:endParaRPr lang="en-US" u="none"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9</a:t>
            </a:fld>
            <a:endParaRPr lang="en-US"/>
          </a:p>
        </p:txBody>
      </p:sp>
    </p:spTree>
    <p:extLst>
      <p:ext uri="{BB962C8B-B14F-4D97-AF65-F5344CB8AC3E}">
        <p14:creationId xmlns:p14="http://schemas.microsoft.com/office/powerpoint/2010/main" val="29725488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2556511"/>
            <a:ext cx="12435840" cy="1764030"/>
          </a:xfrm>
        </p:spPr>
        <p:txBody>
          <a:bodyPr/>
          <a:lstStyle/>
          <a:p>
            <a:r>
              <a:rPr lang="en-US" smtClean="0"/>
              <a:t>Click to edit Master title style</a:t>
            </a:r>
            <a:endParaRPr lang="en-US"/>
          </a:p>
        </p:txBody>
      </p:sp>
      <p:sp>
        <p:nvSpPr>
          <p:cNvPr id="3" name="Subtitle 2"/>
          <p:cNvSpPr>
            <a:spLocks noGrp="1"/>
          </p:cNvSpPr>
          <p:nvPr>
            <p:ph type="subTitle" idx="1"/>
          </p:nvPr>
        </p:nvSpPr>
        <p:spPr>
          <a:xfrm>
            <a:off x="2194560" y="4663440"/>
            <a:ext cx="10241280" cy="2103120"/>
          </a:xfrm>
        </p:spPr>
        <p:txBody>
          <a:bodyPr/>
          <a:lstStyle>
            <a:lvl1pPr marL="0" indent="0" algn="ctr">
              <a:buNone/>
              <a:defRPr>
                <a:solidFill>
                  <a:schemeClr val="tx1">
                    <a:tint val="75000"/>
                  </a:schemeClr>
                </a:solidFill>
              </a:defRPr>
            </a:lvl1pPr>
            <a:lvl2pPr marL="731520" indent="0" algn="ctr">
              <a:buNone/>
              <a:defRPr>
                <a:solidFill>
                  <a:schemeClr val="tx1">
                    <a:tint val="75000"/>
                  </a:schemeClr>
                </a:solidFill>
              </a:defRPr>
            </a:lvl2pPr>
            <a:lvl3pPr marL="1463040" indent="0" algn="ctr">
              <a:buNone/>
              <a:defRPr>
                <a:solidFill>
                  <a:schemeClr val="tx1">
                    <a:tint val="75000"/>
                  </a:schemeClr>
                </a:solidFill>
              </a:defRPr>
            </a:lvl3pPr>
            <a:lvl4pPr marL="2194560" indent="0" algn="ctr">
              <a:buNone/>
              <a:defRPr>
                <a:solidFill>
                  <a:schemeClr val="tx1">
                    <a:tint val="75000"/>
                  </a:schemeClr>
                </a:solidFill>
              </a:defRPr>
            </a:lvl4pPr>
            <a:lvl5pPr marL="2926080" indent="0" algn="ctr">
              <a:buNone/>
              <a:defRPr>
                <a:solidFill>
                  <a:schemeClr val="tx1">
                    <a:tint val="75000"/>
                  </a:schemeClr>
                </a:solidFill>
              </a:defRPr>
            </a:lvl5pPr>
            <a:lvl6pPr marL="3657600" indent="0" algn="ctr">
              <a:buNone/>
              <a:defRPr>
                <a:solidFill>
                  <a:schemeClr val="tx1">
                    <a:tint val="75000"/>
                  </a:schemeClr>
                </a:solidFill>
              </a:defRPr>
            </a:lvl6pPr>
            <a:lvl7pPr marL="4389120" indent="0" algn="ctr">
              <a:buNone/>
              <a:defRPr>
                <a:solidFill>
                  <a:schemeClr val="tx1">
                    <a:tint val="75000"/>
                  </a:schemeClr>
                </a:solidFill>
              </a:defRPr>
            </a:lvl7pPr>
            <a:lvl8pPr marL="5120640" indent="0" algn="ctr">
              <a:buNone/>
              <a:defRPr>
                <a:solidFill>
                  <a:schemeClr val="tx1">
                    <a:tint val="75000"/>
                  </a:schemeClr>
                </a:solidFill>
              </a:defRPr>
            </a:lvl8pPr>
            <a:lvl9pPr marL="585216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0AE7FBA-C1C6-4FCB-94BB-BA7149528FA2}" type="datetimeFigureOut">
              <a:rPr lang="en-US">
                <a:solidFill>
                  <a:prstClr val="black">
                    <a:tint val="75000"/>
                  </a:prstClr>
                </a:solidFill>
              </a:rPr>
              <a:pPr>
                <a:defRPr/>
              </a:pPr>
              <a:t>6/9/2017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6C38FE1-038A-44B9-92C9-0AE5B576019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1610630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19"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31520" y="330200"/>
            <a:ext cx="1316736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6304" tIns="73152" rIns="146304" bIns="73152"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731520" y="1920241"/>
            <a:ext cx="13167360" cy="5430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6304" tIns="73152" rIns="146304" bIns="73152"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731520" y="7627622"/>
            <a:ext cx="3413760" cy="439419"/>
          </a:xfrm>
          <a:prstGeom prst="rect">
            <a:avLst/>
          </a:prstGeom>
        </p:spPr>
        <p:txBody>
          <a:bodyPr vert="horz" lIns="146304" tIns="73152" rIns="146304" bIns="73152" rtlCol="0" anchor="ctr"/>
          <a:lstStyle>
            <a:lvl1pPr algn="l" fontAlgn="auto">
              <a:spcBef>
                <a:spcPts val="0"/>
              </a:spcBef>
              <a:spcAft>
                <a:spcPts val="0"/>
              </a:spcAft>
              <a:defRPr sz="1900">
                <a:solidFill>
                  <a:schemeClr val="tx1">
                    <a:tint val="75000"/>
                  </a:schemeClr>
                </a:solidFill>
                <a:latin typeface="+mn-lt"/>
                <a:cs typeface="+mn-cs"/>
              </a:defRPr>
            </a:lvl1pPr>
          </a:lstStyle>
          <a:p>
            <a:pPr defTabSz="914400">
              <a:defRPr/>
            </a:pPr>
            <a:fld id="{7C2C8E82-D677-43C0-AF35-AB270ABB2C63}" type="datetimeFigureOut">
              <a:rPr lang="en-US">
                <a:solidFill>
                  <a:prstClr val="black">
                    <a:tint val="75000"/>
                  </a:prstClr>
                </a:solidFill>
              </a:rPr>
              <a:pPr defTabSz="914400">
                <a:defRPr/>
              </a:pPr>
              <a:t>6/9/2017</a:t>
            </a:fld>
            <a:endParaRPr lang="en-US">
              <a:solidFill>
                <a:prstClr val="black">
                  <a:tint val="75000"/>
                </a:prstClr>
              </a:solidFill>
            </a:endParaRPr>
          </a:p>
        </p:txBody>
      </p:sp>
      <p:sp>
        <p:nvSpPr>
          <p:cNvPr id="5" name="Footer Placeholder 4"/>
          <p:cNvSpPr>
            <a:spLocks noGrp="1"/>
          </p:cNvSpPr>
          <p:nvPr>
            <p:ph type="ftr" sz="quarter" idx="3"/>
          </p:nvPr>
        </p:nvSpPr>
        <p:spPr>
          <a:xfrm>
            <a:off x="4998720" y="7627622"/>
            <a:ext cx="4632960" cy="439419"/>
          </a:xfrm>
          <a:prstGeom prst="rect">
            <a:avLst/>
          </a:prstGeom>
        </p:spPr>
        <p:txBody>
          <a:bodyPr vert="horz" lIns="146304" tIns="73152" rIns="146304" bIns="73152" rtlCol="0" anchor="ctr"/>
          <a:lstStyle>
            <a:lvl1pPr algn="ctr" fontAlgn="auto">
              <a:spcBef>
                <a:spcPts val="0"/>
              </a:spcBef>
              <a:spcAft>
                <a:spcPts val="0"/>
              </a:spcAft>
              <a:defRPr sz="1900">
                <a:solidFill>
                  <a:schemeClr val="tx1">
                    <a:tint val="75000"/>
                  </a:schemeClr>
                </a:solidFill>
                <a:latin typeface="+mn-lt"/>
                <a:cs typeface="+mn-cs"/>
              </a:defRPr>
            </a:lvl1pPr>
          </a:lstStyle>
          <a:p>
            <a:pPr defTabSz="914400">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10485120" y="7627622"/>
            <a:ext cx="3413760" cy="439419"/>
          </a:xfrm>
          <a:prstGeom prst="rect">
            <a:avLst/>
          </a:prstGeom>
        </p:spPr>
        <p:txBody>
          <a:bodyPr vert="horz" lIns="146304" tIns="73152" rIns="146304" bIns="73152" rtlCol="0" anchor="ctr"/>
          <a:lstStyle>
            <a:lvl1pPr algn="r" fontAlgn="auto">
              <a:spcBef>
                <a:spcPts val="0"/>
              </a:spcBef>
              <a:spcAft>
                <a:spcPts val="0"/>
              </a:spcAft>
              <a:defRPr sz="1900">
                <a:solidFill>
                  <a:schemeClr val="tx1">
                    <a:tint val="75000"/>
                  </a:schemeClr>
                </a:solidFill>
                <a:latin typeface="+mn-lt"/>
                <a:cs typeface="+mn-cs"/>
              </a:defRPr>
            </a:lvl1pPr>
          </a:lstStyle>
          <a:p>
            <a:pPr defTabSz="914400">
              <a:defRPr/>
            </a:pPr>
            <a:fld id="{8F139888-2729-436A-A9B0-C66534E02D86}" type="slidenum">
              <a:rPr lang="en-US">
                <a:solidFill>
                  <a:prstClr val="black">
                    <a:tint val="75000"/>
                  </a:prstClr>
                </a:solidFill>
              </a:rPr>
              <a:pPr defTabSz="914400">
                <a:defRPr/>
              </a:pPr>
              <a:t>‹#›</a:t>
            </a:fld>
            <a:endParaRPr lang="en-US">
              <a:solidFill>
                <a:prstClr val="black">
                  <a:tint val="75000"/>
                </a:prstClr>
              </a:solidFill>
            </a:endParaRPr>
          </a:p>
        </p:txBody>
      </p:sp>
    </p:spTree>
    <p:extLst>
      <p:ext uri="{BB962C8B-B14F-4D97-AF65-F5344CB8AC3E}">
        <p14:creationId xmlns:p14="http://schemas.microsoft.com/office/powerpoint/2010/main" val="3074983412"/>
      </p:ext>
    </p:extLst>
  </p:cSld>
  <p:clrMap bg1="lt1" tx1="dk1" bg2="lt2" tx2="dk2" accent1="accent1" accent2="accent2" accent3="accent3" accent4="accent4" accent5="accent5" accent6="accent6" hlink="hlink" folHlink="folHlink"/>
  <p:sldLayoutIdLst>
    <p:sldLayoutId id="2147483697" r:id="rId1"/>
  </p:sldLayoutIdLst>
  <p:timing>
    <p:tnLst>
      <p:par>
        <p:cTn id="1" dur="indefinite" restart="never" nodeType="tmRoot"/>
      </p:par>
    </p:tnLst>
  </p:timing>
  <p:txStyles>
    <p:titleStyle>
      <a:lvl1pPr algn="ctr" rtl="0" eaLnBrk="0" fontAlgn="base" hangingPunct="0">
        <a:spcBef>
          <a:spcPct val="0"/>
        </a:spcBef>
        <a:spcAft>
          <a:spcPct val="0"/>
        </a:spcAft>
        <a:defRPr sz="7000" kern="1200">
          <a:solidFill>
            <a:schemeClr val="tx1"/>
          </a:solidFill>
          <a:latin typeface="+mj-lt"/>
          <a:ea typeface="+mj-ea"/>
          <a:cs typeface="+mj-cs"/>
        </a:defRPr>
      </a:lvl1pPr>
      <a:lvl2pPr algn="ctr" rtl="0" eaLnBrk="0" fontAlgn="base" hangingPunct="0">
        <a:spcBef>
          <a:spcPct val="0"/>
        </a:spcBef>
        <a:spcAft>
          <a:spcPct val="0"/>
        </a:spcAft>
        <a:defRPr sz="7000">
          <a:solidFill>
            <a:schemeClr val="tx1"/>
          </a:solidFill>
          <a:latin typeface="Calibri" pitchFamily="34" charset="0"/>
        </a:defRPr>
      </a:lvl2pPr>
      <a:lvl3pPr algn="ctr" rtl="0" eaLnBrk="0" fontAlgn="base" hangingPunct="0">
        <a:spcBef>
          <a:spcPct val="0"/>
        </a:spcBef>
        <a:spcAft>
          <a:spcPct val="0"/>
        </a:spcAft>
        <a:defRPr sz="7000">
          <a:solidFill>
            <a:schemeClr val="tx1"/>
          </a:solidFill>
          <a:latin typeface="Calibri" pitchFamily="34" charset="0"/>
        </a:defRPr>
      </a:lvl3pPr>
      <a:lvl4pPr algn="ctr" rtl="0" eaLnBrk="0" fontAlgn="base" hangingPunct="0">
        <a:spcBef>
          <a:spcPct val="0"/>
        </a:spcBef>
        <a:spcAft>
          <a:spcPct val="0"/>
        </a:spcAft>
        <a:defRPr sz="7000">
          <a:solidFill>
            <a:schemeClr val="tx1"/>
          </a:solidFill>
          <a:latin typeface="Calibri" pitchFamily="34" charset="0"/>
        </a:defRPr>
      </a:lvl4pPr>
      <a:lvl5pPr algn="ctr" rtl="0" eaLnBrk="0" fontAlgn="base" hangingPunct="0">
        <a:spcBef>
          <a:spcPct val="0"/>
        </a:spcBef>
        <a:spcAft>
          <a:spcPct val="0"/>
        </a:spcAft>
        <a:defRPr sz="7000">
          <a:solidFill>
            <a:schemeClr val="tx1"/>
          </a:solidFill>
          <a:latin typeface="Calibri" pitchFamily="34" charset="0"/>
        </a:defRPr>
      </a:lvl5pPr>
      <a:lvl6pPr marL="731520" algn="ctr" rtl="0" fontAlgn="base">
        <a:spcBef>
          <a:spcPct val="0"/>
        </a:spcBef>
        <a:spcAft>
          <a:spcPct val="0"/>
        </a:spcAft>
        <a:defRPr sz="7000">
          <a:solidFill>
            <a:schemeClr val="tx1"/>
          </a:solidFill>
          <a:latin typeface="Calibri" pitchFamily="34" charset="0"/>
        </a:defRPr>
      </a:lvl6pPr>
      <a:lvl7pPr marL="1463040" algn="ctr" rtl="0" fontAlgn="base">
        <a:spcBef>
          <a:spcPct val="0"/>
        </a:spcBef>
        <a:spcAft>
          <a:spcPct val="0"/>
        </a:spcAft>
        <a:defRPr sz="7000">
          <a:solidFill>
            <a:schemeClr val="tx1"/>
          </a:solidFill>
          <a:latin typeface="Calibri" pitchFamily="34" charset="0"/>
        </a:defRPr>
      </a:lvl7pPr>
      <a:lvl8pPr marL="2194560" algn="ctr" rtl="0" fontAlgn="base">
        <a:spcBef>
          <a:spcPct val="0"/>
        </a:spcBef>
        <a:spcAft>
          <a:spcPct val="0"/>
        </a:spcAft>
        <a:defRPr sz="7000">
          <a:solidFill>
            <a:schemeClr val="tx1"/>
          </a:solidFill>
          <a:latin typeface="Calibri" pitchFamily="34" charset="0"/>
        </a:defRPr>
      </a:lvl8pPr>
      <a:lvl9pPr marL="2926080" algn="ctr" rtl="0" fontAlgn="base">
        <a:spcBef>
          <a:spcPct val="0"/>
        </a:spcBef>
        <a:spcAft>
          <a:spcPct val="0"/>
        </a:spcAft>
        <a:defRPr sz="7000">
          <a:solidFill>
            <a:schemeClr val="tx1"/>
          </a:solidFill>
          <a:latin typeface="Calibri" pitchFamily="34" charset="0"/>
        </a:defRPr>
      </a:lvl9pPr>
    </p:titleStyle>
    <p:bodyStyle>
      <a:lvl1pPr marL="548640" indent="-548640" algn="l" rtl="0" eaLnBrk="0" fontAlgn="base" hangingPunct="0">
        <a:spcBef>
          <a:spcPct val="20000"/>
        </a:spcBef>
        <a:spcAft>
          <a:spcPct val="0"/>
        </a:spcAft>
        <a:buFont typeface="Arial" charset="0"/>
        <a:buChar char="•"/>
        <a:defRPr sz="5100" kern="1200">
          <a:solidFill>
            <a:schemeClr val="tx1"/>
          </a:solidFill>
          <a:latin typeface="+mn-lt"/>
          <a:ea typeface="+mn-ea"/>
          <a:cs typeface="+mn-cs"/>
        </a:defRPr>
      </a:lvl1pPr>
      <a:lvl2pPr marL="1188720" indent="-457200" algn="l" rtl="0" eaLnBrk="0" fontAlgn="base" hangingPunct="0">
        <a:spcBef>
          <a:spcPct val="20000"/>
        </a:spcBef>
        <a:spcAft>
          <a:spcPct val="0"/>
        </a:spcAft>
        <a:buFont typeface="Arial" charset="0"/>
        <a:buChar char="–"/>
        <a:defRPr sz="4500" kern="1200">
          <a:solidFill>
            <a:schemeClr val="tx1"/>
          </a:solidFill>
          <a:latin typeface="+mn-lt"/>
          <a:ea typeface="+mn-ea"/>
          <a:cs typeface="+mn-cs"/>
        </a:defRPr>
      </a:lvl2pPr>
      <a:lvl3pPr marL="1828800" indent="-365760" algn="l" rtl="0" eaLnBrk="0" fontAlgn="base" hangingPunct="0">
        <a:spcBef>
          <a:spcPct val="20000"/>
        </a:spcBef>
        <a:spcAft>
          <a:spcPct val="0"/>
        </a:spcAft>
        <a:buFont typeface="Arial" charset="0"/>
        <a:buChar char="•"/>
        <a:defRPr sz="3800" kern="1200">
          <a:solidFill>
            <a:schemeClr val="tx1"/>
          </a:solidFill>
          <a:latin typeface="+mn-lt"/>
          <a:ea typeface="+mn-ea"/>
          <a:cs typeface="+mn-cs"/>
        </a:defRPr>
      </a:lvl3pPr>
      <a:lvl4pPr marL="2560320" indent="-36576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4pPr>
      <a:lvl5pPr marL="3291840" indent="-36576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p:bodyStyle>
    <p:other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17.emf"/><Relationship Id="rId2" Type="http://schemas.openxmlformats.org/officeDocument/2006/relationships/slideLayout" Target="../slideLayouts/slideLayout5.xml"/><Relationship Id="rId1" Type="http://schemas.openxmlformats.org/officeDocument/2006/relationships/vmlDrawing" Target="../drawings/vmlDrawing7.vml"/><Relationship Id="rId6" Type="http://schemas.openxmlformats.org/officeDocument/2006/relationships/package" Target="../embeddings/Microsoft_Visio_Drawing44.vsdx"/><Relationship Id="rId5" Type="http://schemas.openxmlformats.org/officeDocument/2006/relationships/oleObject" Target="../embeddings/oleObject11.bin"/><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vmlDrawing" Target="../drawings/vmlDrawing8.vml"/><Relationship Id="rId5" Type="http://schemas.openxmlformats.org/officeDocument/2006/relationships/image" Target="../media/image18.emf"/><Relationship Id="rId4" Type="http://schemas.openxmlformats.org/officeDocument/2006/relationships/oleObject" Target="../embeddings/oleObject12.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7.emf"/><Relationship Id="rId4" Type="http://schemas.openxmlformats.org/officeDocument/2006/relationships/image" Target="../media/image6.emf"/></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9.xml"/><Relationship Id="rId5" Type="http://schemas.openxmlformats.org/officeDocument/2006/relationships/image" Target="../media/image10.emf"/><Relationship Id="rId4" Type="http://schemas.openxmlformats.org/officeDocument/2006/relationships/image" Target="../media/image9.emf"/></Relationships>
</file>

<file path=ppt/slides/_rels/slide4.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notesSlide" Target="../notesSlides/notesSlide4.xml"/><Relationship Id="rId7" Type="http://schemas.openxmlformats.org/officeDocument/2006/relationships/package" Target="../embeddings/Microsoft_Visio_Drawing11.vsdx"/><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1.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3.emf"/><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11.emf"/><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vmlDrawing" Target="../drawings/vmlDrawing3.vml"/><Relationship Id="rId6" Type="http://schemas.openxmlformats.org/officeDocument/2006/relationships/image" Target="../media/image13.emf"/><Relationship Id="rId5" Type="http://schemas.openxmlformats.org/officeDocument/2006/relationships/oleObject" Target="../embeddings/oleObject5.bin"/><Relationship Id="rId4" Type="http://schemas.openxmlformats.org/officeDocument/2006/relationships/image" Target="../media/image10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05.png"/><Relationship Id="rId2" Type="http://schemas.openxmlformats.org/officeDocument/2006/relationships/slideLayout" Target="../slideLayouts/slideLayout5.xml"/><Relationship Id="rId1" Type="http://schemas.openxmlformats.org/officeDocument/2006/relationships/vmlDrawing" Target="../drawings/vmlDrawing4.vml"/><Relationship Id="rId6" Type="http://schemas.openxmlformats.org/officeDocument/2006/relationships/image" Target="../media/image14.emf"/><Relationship Id="rId5" Type="http://schemas.openxmlformats.org/officeDocument/2006/relationships/package" Target="../embeddings/Microsoft_Excel_Worksheet2.xlsx"/><Relationship Id="rId4" Type="http://schemas.openxmlformats.org/officeDocument/2006/relationships/oleObject" Target="../embeddings/oleObject6.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6.emf"/><Relationship Id="rId2" Type="http://schemas.openxmlformats.org/officeDocument/2006/relationships/slideLayout" Target="../slideLayouts/slideLayout5.xml"/><Relationship Id="rId1" Type="http://schemas.openxmlformats.org/officeDocument/2006/relationships/vmlDrawing" Target="../drawings/vmlDrawing5.vml"/><Relationship Id="rId6" Type="http://schemas.openxmlformats.org/officeDocument/2006/relationships/oleObject" Target="../embeddings/oleObject8.bin"/><Relationship Id="rId5" Type="http://schemas.openxmlformats.org/officeDocument/2006/relationships/image" Target="../media/image15.emf"/><Relationship Id="rId4" Type="http://schemas.openxmlformats.org/officeDocument/2006/relationships/oleObject" Target="../embeddings/oleObject7.bin"/></Relationships>
</file>

<file path=ppt/slides/_rels/slide9.xml.rels><?xml version="1.0" encoding="UTF-8" standalone="yes"?>
<Relationships xmlns="http://schemas.openxmlformats.org/package/2006/relationships"><Relationship Id="rId8" Type="http://schemas.openxmlformats.org/officeDocument/2006/relationships/image" Target="../media/image17.emf"/><Relationship Id="rId3" Type="http://schemas.openxmlformats.org/officeDocument/2006/relationships/notesSlide" Target="../notesSlides/notesSlide9.xml"/><Relationship Id="rId7" Type="http://schemas.openxmlformats.org/officeDocument/2006/relationships/package" Target="../embeddings/Microsoft_Visio_Drawing33.vsdx"/><Relationship Id="rId2" Type="http://schemas.openxmlformats.org/officeDocument/2006/relationships/slideLayout" Target="../slideLayouts/slideLayout5.xml"/><Relationship Id="rId1" Type="http://schemas.openxmlformats.org/officeDocument/2006/relationships/vmlDrawing" Target="../drawings/vmlDrawing6.vml"/><Relationship Id="rId6" Type="http://schemas.openxmlformats.org/officeDocument/2006/relationships/oleObject" Target="../embeddings/oleObject10.bin"/><Relationship Id="rId5" Type="http://schemas.openxmlformats.org/officeDocument/2006/relationships/image" Target="../media/image15.emf"/><Relationship Id="rId4" Type="http://schemas.openxmlformats.org/officeDocument/2006/relationships/oleObject" Target="../embeddings/oleObject9.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8640" y="2377441"/>
            <a:ext cx="13533120" cy="1764030"/>
          </a:xfrm>
        </p:spPr>
        <p:txBody>
          <a:bodyPr/>
          <a:lstStyle/>
          <a:p>
            <a:r>
              <a:rPr lang="en-US" sz="4800" dirty="0" smtClean="0">
                <a:solidFill>
                  <a:srgbClr val="DE0000"/>
                </a:solidFill>
              </a:rPr>
              <a:t>Introduction to Frequency Domain</a:t>
            </a:r>
            <a:br>
              <a:rPr lang="en-US" sz="4800" dirty="0" smtClean="0">
                <a:solidFill>
                  <a:srgbClr val="DE0000"/>
                </a:solidFill>
              </a:rPr>
            </a:br>
            <a:r>
              <a:rPr lang="en-US" sz="2800" dirty="0" smtClean="0">
                <a:solidFill>
                  <a:srgbClr val="DE0000"/>
                </a:solidFill>
              </a:rPr>
              <a:t>TIPL 4301 </a:t>
            </a:r>
            <a:r>
              <a:rPr lang="en-US" sz="2800" dirty="0">
                <a:solidFill>
                  <a:srgbClr val="DE0000"/>
                </a:solidFill>
              </a:rPr>
              <a:t/>
            </a:r>
            <a:br>
              <a:rPr lang="en-US" sz="2800" dirty="0">
                <a:solidFill>
                  <a:srgbClr val="DE0000"/>
                </a:solidFill>
              </a:rPr>
            </a:br>
            <a:r>
              <a:rPr lang="en-US" sz="2800" dirty="0">
                <a:solidFill>
                  <a:srgbClr val="DE0000"/>
                </a:solidFill>
              </a:rPr>
              <a:t>TI Precision Labs – </a:t>
            </a:r>
            <a:r>
              <a:rPr lang="en-US" sz="2800" dirty="0" smtClean="0">
                <a:solidFill>
                  <a:srgbClr val="DE0000"/>
                </a:solidFill>
              </a:rPr>
              <a:t>ADCs</a:t>
            </a:r>
            <a:endParaRPr lang="en-US" sz="2200" dirty="0"/>
          </a:p>
        </p:txBody>
      </p:sp>
      <p:sp>
        <p:nvSpPr>
          <p:cNvPr id="3" name="Subtitle 2"/>
          <p:cNvSpPr>
            <a:spLocks noGrp="1"/>
          </p:cNvSpPr>
          <p:nvPr>
            <p:ph type="subTitle" idx="1"/>
          </p:nvPr>
        </p:nvSpPr>
        <p:spPr>
          <a:xfrm>
            <a:off x="548640" y="4709161"/>
            <a:ext cx="13533120" cy="1783080"/>
          </a:xfrm>
        </p:spPr>
        <p:txBody>
          <a:bodyPr/>
          <a:lstStyle/>
          <a:p>
            <a:pPr lvl="0"/>
            <a:r>
              <a:rPr lang="en-US" sz="2400" dirty="0">
                <a:solidFill>
                  <a:srgbClr val="000000"/>
                </a:solidFill>
              </a:rPr>
              <a:t>Created by Art </a:t>
            </a:r>
            <a:r>
              <a:rPr lang="en-US" sz="2400" dirty="0" smtClean="0">
                <a:solidFill>
                  <a:srgbClr val="000000"/>
                </a:solidFill>
              </a:rPr>
              <a:t>Kay, </a:t>
            </a:r>
            <a:r>
              <a:rPr lang="en-US" sz="2400" dirty="0">
                <a:solidFill>
                  <a:srgbClr val="000000"/>
                </a:solidFill>
              </a:rPr>
              <a:t>Luis Chioye</a:t>
            </a:r>
          </a:p>
          <a:p>
            <a:pPr lvl="0"/>
            <a:r>
              <a:rPr lang="en-US" sz="2400" dirty="0">
                <a:solidFill>
                  <a:srgbClr val="000000"/>
                </a:solidFill>
              </a:rPr>
              <a:t>Presented by Peggy Liska</a:t>
            </a:r>
          </a:p>
        </p:txBody>
      </p:sp>
      <p:sp>
        <p:nvSpPr>
          <p:cNvPr id="4" name="AutoShape 2" descr="http://imgt3.bdstatic.com/it/u=1180523526,1835255193&amp;fm=21&amp;gp=0.jpg"/>
          <p:cNvSpPr>
            <a:spLocks noChangeAspect="1" noChangeArrowheads="1"/>
          </p:cNvSpPr>
          <p:nvPr/>
        </p:nvSpPr>
        <p:spPr bwMode="auto">
          <a:xfrm>
            <a:off x="248920" y="-17335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a:p>
        </p:txBody>
      </p:sp>
      <p:sp>
        <p:nvSpPr>
          <p:cNvPr id="6" name="AutoShape 4" descr="http://imgt3.bdstatic.com/it/u=1180523526,1835255193&amp;fm=21&amp;gp=0.jpg"/>
          <p:cNvSpPr>
            <a:spLocks noChangeAspect="1" noChangeArrowheads="1"/>
          </p:cNvSpPr>
          <p:nvPr/>
        </p:nvSpPr>
        <p:spPr bwMode="auto">
          <a:xfrm>
            <a:off x="492760" y="952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a:p>
        </p:txBody>
      </p:sp>
      <p:sp>
        <p:nvSpPr>
          <p:cNvPr id="9" name="Slide Number Placeholder 3"/>
          <p:cNvSpPr>
            <a:spLocks noGrp="1"/>
          </p:cNvSpPr>
          <p:nvPr>
            <p:ph type="sldNum" sz="quarter" idx="4294967295"/>
          </p:nvPr>
        </p:nvSpPr>
        <p:spPr>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p>
            <a:pPr algn="r"/>
            <a:fld id="{3B20521C-F793-4067-BB07-C7AF74E21EF3}" type="slidenum">
              <a:rPr lang="en-US"/>
              <a:pPr algn="r"/>
              <a:t>1</a:t>
            </a:fld>
            <a:endParaRPr lang="en-US" dirty="0"/>
          </a:p>
        </p:txBody>
      </p:sp>
    </p:spTree>
    <p:extLst>
      <p:ext uri="{BB962C8B-B14F-4D97-AF65-F5344CB8AC3E}">
        <p14:creationId xmlns:p14="http://schemas.microsoft.com/office/powerpoint/2010/main" val="23735880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Total Harmonic Distortion (THD), </a:t>
            </a:r>
            <a:r>
              <a:rPr lang="en-US" dirty="0" smtClean="0"/>
              <a:t>THD+N, SINAD</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10</a:t>
            </a:fld>
            <a:endParaRPr lang="en-US"/>
          </a:p>
        </p:txBody>
      </p:sp>
      <mc:AlternateContent xmlns:mc="http://schemas.openxmlformats.org/markup-compatibility/2006" xmlns:a14="http://schemas.microsoft.com/office/drawing/2010/main">
        <mc:Choice Requires="a14">
          <p:graphicFrame>
            <p:nvGraphicFramePr>
              <p:cNvPr id="9" name="Table 8"/>
              <p:cNvGraphicFramePr>
                <a:graphicFrameLocks noGrp="1"/>
              </p:cNvGraphicFramePr>
              <p:nvPr>
                <p:extLst>
                  <p:ext uri="{D42A27DB-BD31-4B8C-83A1-F6EECF244321}">
                    <p14:modId xmlns:p14="http://schemas.microsoft.com/office/powerpoint/2010/main" val="1165838384"/>
                  </p:ext>
                </p:extLst>
              </p:nvPr>
            </p:nvGraphicFramePr>
            <p:xfrm>
              <a:off x="7620000" y="1447800"/>
              <a:ext cx="6873240" cy="5710555"/>
            </p:xfrm>
            <a:graphic>
              <a:graphicData uri="http://schemas.openxmlformats.org/drawingml/2006/table">
                <a:tbl>
                  <a:tblPr firstRow="1" bandRow="1">
                    <a:tableStyleId>{5C22544A-7EE6-4342-B048-85BDC9FD1C3A}</a:tableStyleId>
                  </a:tblPr>
                  <a:tblGrid>
                    <a:gridCol w="6873240"/>
                  </a:tblGrid>
                  <a:tr h="114300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solidFill>
                                      <a:schemeClr val="tx1"/>
                                    </a:solidFill>
                                    <a:latin typeface="Cambria Math"/>
                                    <a:ea typeface="Cambria Math"/>
                                  </a:rPr>
                                  <m:t>𝑇𝐻𝐷</m:t>
                                </m:r>
                                <m:r>
                                  <a:rPr lang="en-US" b="0" i="1" smtClean="0">
                                    <a:solidFill>
                                      <a:schemeClr val="tx1"/>
                                    </a:solidFill>
                                    <a:latin typeface="Cambria Math"/>
                                    <a:ea typeface="Cambria Math"/>
                                  </a:rPr>
                                  <m:t>(%)=</m:t>
                                </m:r>
                                <m:rad>
                                  <m:radPr>
                                    <m:degHide m:val="on"/>
                                    <m:ctrlPr>
                                      <a:rPr lang="en-US" b="0" i="1" smtClean="0">
                                        <a:solidFill>
                                          <a:schemeClr val="tx1"/>
                                        </a:solidFill>
                                        <a:latin typeface="Cambria Math"/>
                                        <a:ea typeface="Cambria Math"/>
                                      </a:rPr>
                                    </m:ctrlPr>
                                  </m:radPr>
                                  <m:deg/>
                                  <m:e>
                                    <m:f>
                                      <m:fPr>
                                        <m:ctrlPr>
                                          <a:rPr lang="en-US" b="0" i="1" smtClean="0">
                                            <a:solidFill>
                                              <a:schemeClr val="tx1"/>
                                            </a:solidFill>
                                            <a:latin typeface="Cambria Math"/>
                                            <a:ea typeface="Cambria Math"/>
                                          </a:rPr>
                                        </m:ctrlPr>
                                      </m:fPr>
                                      <m:num>
                                        <m:nary>
                                          <m:naryPr>
                                            <m:chr m:val="∑"/>
                                            <m:limLoc m:val="subSup"/>
                                            <m:ctrlPr>
                                              <a:rPr lang="en-US" b="0" i="1" smtClean="0">
                                                <a:solidFill>
                                                  <a:schemeClr val="tx1"/>
                                                </a:solidFill>
                                                <a:latin typeface="Cambria Math"/>
                                                <a:ea typeface="Cambria Math"/>
                                              </a:rPr>
                                            </m:ctrlPr>
                                          </m:naryPr>
                                          <m:sub>
                                            <m:r>
                                              <m:rPr>
                                                <m:brk m:alnAt="25"/>
                                              </m:rPr>
                                              <a:rPr lang="en-US" b="0" i="1" smtClean="0">
                                                <a:solidFill>
                                                  <a:schemeClr val="tx1"/>
                                                </a:solidFill>
                                                <a:latin typeface="Cambria Math"/>
                                                <a:ea typeface="Cambria Math"/>
                                              </a:rPr>
                                              <m:t>𝑖</m:t>
                                            </m:r>
                                            <m:r>
                                              <a:rPr lang="en-US" b="0" i="1" smtClean="0">
                                                <a:solidFill>
                                                  <a:schemeClr val="tx1"/>
                                                </a:solidFill>
                                                <a:latin typeface="Cambria Math"/>
                                                <a:ea typeface="Cambria Math"/>
                                              </a:rPr>
                                              <m:t>=2</m:t>
                                            </m:r>
                                          </m:sub>
                                          <m:sup>
                                            <m:r>
                                              <a:rPr lang="en-US" b="0" i="1" smtClean="0">
                                                <a:solidFill>
                                                  <a:schemeClr val="tx1"/>
                                                </a:solidFill>
                                                <a:latin typeface="Cambria Math"/>
                                                <a:ea typeface="Cambria Math"/>
                                              </a:rPr>
                                              <m:t>10</m:t>
                                            </m:r>
                                          </m:sup>
                                          <m:e>
                                            <m:sSup>
                                              <m:sSupPr>
                                                <m:ctrlPr>
                                                  <a:rPr lang="en-US" b="0" i="1" smtClean="0">
                                                    <a:solidFill>
                                                      <a:schemeClr val="tx1"/>
                                                    </a:solidFill>
                                                    <a:latin typeface="Cambria Math"/>
                                                    <a:ea typeface="Cambria Math"/>
                                                  </a:rPr>
                                                </m:ctrlPr>
                                              </m:sSupPr>
                                              <m:e>
                                                <m:sSub>
                                                  <m:sSubPr>
                                                    <m:ctrlPr>
                                                      <a:rPr lang="en-US" b="0" i="1" smtClean="0">
                                                        <a:solidFill>
                                                          <a:schemeClr val="tx1"/>
                                                        </a:solidFill>
                                                        <a:latin typeface="Cambria Math"/>
                                                        <a:ea typeface="Cambria Math"/>
                                                      </a:rPr>
                                                    </m:ctrlPr>
                                                  </m:sSubPr>
                                                  <m:e>
                                                    <m:r>
                                                      <a:rPr lang="en-US" b="0" i="1" smtClean="0">
                                                        <a:solidFill>
                                                          <a:schemeClr val="tx1"/>
                                                        </a:solidFill>
                                                        <a:latin typeface="Cambria Math"/>
                                                        <a:ea typeface="Cambria Math"/>
                                                      </a:rPr>
                                                      <m:t>𝑉</m:t>
                                                    </m:r>
                                                  </m:e>
                                                  <m:sub>
                                                    <m:r>
                                                      <a:rPr lang="en-US" b="0" i="1" smtClean="0">
                                                        <a:solidFill>
                                                          <a:schemeClr val="tx1"/>
                                                        </a:solidFill>
                                                        <a:latin typeface="Cambria Math"/>
                                                        <a:ea typeface="Cambria Math"/>
                                                      </a:rPr>
                                                      <m:t>𝑖</m:t>
                                                    </m:r>
                                                  </m:sub>
                                                </m:sSub>
                                              </m:e>
                                              <m:sup>
                                                <m:r>
                                                  <a:rPr lang="en-US" b="0" i="1" smtClean="0">
                                                    <a:solidFill>
                                                      <a:schemeClr val="tx1"/>
                                                    </a:solidFill>
                                                    <a:latin typeface="Cambria Math"/>
                                                    <a:ea typeface="Cambria Math"/>
                                                  </a:rPr>
                                                  <m:t>2</m:t>
                                                </m:r>
                                              </m:sup>
                                            </m:sSup>
                                          </m:e>
                                        </m:nary>
                                      </m:num>
                                      <m:den>
                                        <m:sSup>
                                          <m:sSupPr>
                                            <m:ctrlPr>
                                              <a:rPr lang="en-US" b="0" i="1" smtClean="0">
                                                <a:solidFill>
                                                  <a:schemeClr val="tx1"/>
                                                </a:solidFill>
                                                <a:latin typeface="Cambria Math"/>
                                                <a:ea typeface="Cambria Math"/>
                                              </a:rPr>
                                            </m:ctrlPr>
                                          </m:sSupPr>
                                          <m:e>
                                            <m:sSub>
                                              <m:sSubPr>
                                                <m:ctrlPr>
                                                  <a:rPr lang="en-US" b="0" i="1" smtClean="0">
                                                    <a:solidFill>
                                                      <a:schemeClr val="tx1"/>
                                                    </a:solidFill>
                                                    <a:latin typeface="Cambria Math"/>
                                                    <a:ea typeface="Cambria Math"/>
                                                  </a:rPr>
                                                </m:ctrlPr>
                                              </m:sSubPr>
                                              <m:e>
                                                <m:r>
                                                  <a:rPr lang="en-US" b="0" i="1" smtClean="0">
                                                    <a:solidFill>
                                                      <a:schemeClr val="tx1"/>
                                                    </a:solidFill>
                                                    <a:latin typeface="Cambria Math"/>
                                                    <a:ea typeface="Cambria Math"/>
                                                  </a:rPr>
                                                  <m:t>𝑉</m:t>
                                                </m:r>
                                              </m:e>
                                              <m:sub>
                                                <m:r>
                                                  <a:rPr lang="en-US" b="0" i="1" smtClean="0">
                                                    <a:solidFill>
                                                      <a:schemeClr val="tx1"/>
                                                    </a:solidFill>
                                                    <a:latin typeface="Cambria Math"/>
                                                    <a:ea typeface="Cambria Math"/>
                                                  </a:rPr>
                                                  <m:t>𝑆</m:t>
                                                </m:r>
                                              </m:sub>
                                            </m:sSub>
                                          </m:e>
                                          <m:sup>
                                            <m:r>
                                              <a:rPr lang="en-US" b="0" i="1" smtClean="0">
                                                <a:solidFill>
                                                  <a:schemeClr val="tx1"/>
                                                </a:solidFill>
                                                <a:latin typeface="Cambria Math"/>
                                                <a:ea typeface="Cambria Math"/>
                                              </a:rPr>
                                              <m:t>2</m:t>
                                            </m:r>
                                          </m:sup>
                                        </m:sSup>
                                      </m:den>
                                    </m:f>
                                  </m:e>
                                </m:rad>
                                <m:r>
                                  <a:rPr lang="en-US" b="0" i="1" smtClean="0">
                                    <a:solidFill>
                                      <a:schemeClr val="tx1"/>
                                    </a:solidFill>
                                    <a:latin typeface="Cambria Math"/>
                                    <a:ea typeface="Cambria Math"/>
                                  </a:rPr>
                                  <m:t>∙100</m:t>
                                </m:r>
                              </m:oMath>
                            </m:oMathPara>
                          </a14:m>
                          <a:endParaRPr lang="en-US"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186347">
                    <a:tc>
                      <a:txBody>
                        <a:bodyPr/>
                        <a:lstStyle/>
                        <a:p>
                          <a:pPr algn="l"/>
                          <a14:m>
                            <m:oMathPara xmlns:m="http://schemas.openxmlformats.org/officeDocument/2006/math">
                              <m:oMathParaPr>
                                <m:jc m:val="left"/>
                              </m:oMathParaPr>
                              <m:oMath xmlns:m="http://schemas.openxmlformats.org/officeDocument/2006/math">
                                <m:r>
                                  <a:rPr lang="en-US" b="0" i="1" smtClean="0">
                                    <a:solidFill>
                                      <a:schemeClr val="tx1"/>
                                    </a:solidFill>
                                    <a:latin typeface="Cambria Math"/>
                                    <a:ea typeface="Cambria Math"/>
                                  </a:rPr>
                                  <m:t>𝑇𝐻𝐷</m:t>
                                </m:r>
                                <m:r>
                                  <a:rPr lang="en-US" b="0" i="1" smtClean="0">
                                    <a:solidFill>
                                      <a:schemeClr val="tx1"/>
                                    </a:solidFill>
                                    <a:latin typeface="Cambria Math"/>
                                    <a:ea typeface="Cambria Math"/>
                                  </a:rPr>
                                  <m:t>(</m:t>
                                </m:r>
                                <m:r>
                                  <a:rPr lang="en-US" b="0" i="1" smtClean="0">
                                    <a:solidFill>
                                      <a:schemeClr val="tx1"/>
                                    </a:solidFill>
                                    <a:latin typeface="Cambria Math"/>
                                    <a:ea typeface="Cambria Math"/>
                                  </a:rPr>
                                  <m:t>𝑑𝐵</m:t>
                                </m:r>
                                <m:r>
                                  <a:rPr lang="en-US" b="0" i="1" smtClean="0">
                                    <a:solidFill>
                                      <a:schemeClr val="tx1"/>
                                    </a:solidFill>
                                    <a:latin typeface="Cambria Math"/>
                                    <a:ea typeface="Cambria Math"/>
                                  </a:rPr>
                                  <m:t>)=20∙</m:t>
                                </m:r>
                                <m:r>
                                  <a:rPr lang="en-US" b="0" i="1" smtClean="0">
                                    <a:solidFill>
                                      <a:schemeClr val="tx1"/>
                                    </a:solidFill>
                                    <a:latin typeface="Cambria Math"/>
                                    <a:ea typeface="Cambria Math"/>
                                  </a:rPr>
                                  <m:t>𝑙𝑜𝑔</m:t>
                                </m:r>
                                <m:d>
                                  <m:dPr>
                                    <m:ctrlPr>
                                      <a:rPr lang="en-US" b="0" i="1" smtClean="0">
                                        <a:solidFill>
                                          <a:schemeClr val="tx1"/>
                                        </a:solidFill>
                                        <a:latin typeface="Cambria Math"/>
                                        <a:ea typeface="Cambria Math"/>
                                      </a:rPr>
                                    </m:ctrlPr>
                                  </m:dPr>
                                  <m:e>
                                    <m:rad>
                                      <m:radPr>
                                        <m:degHide m:val="on"/>
                                        <m:ctrlPr>
                                          <a:rPr lang="en-US" b="0" i="1" smtClean="0">
                                            <a:solidFill>
                                              <a:schemeClr val="tx1"/>
                                            </a:solidFill>
                                            <a:latin typeface="Cambria Math"/>
                                            <a:ea typeface="Cambria Math"/>
                                          </a:rPr>
                                        </m:ctrlPr>
                                      </m:radPr>
                                      <m:deg/>
                                      <m:e>
                                        <m:f>
                                          <m:fPr>
                                            <m:ctrlPr>
                                              <a:rPr lang="en-US" b="0" i="1" smtClean="0">
                                                <a:solidFill>
                                                  <a:schemeClr val="tx1"/>
                                                </a:solidFill>
                                                <a:latin typeface="Cambria Math"/>
                                                <a:ea typeface="Cambria Math"/>
                                              </a:rPr>
                                            </m:ctrlPr>
                                          </m:fPr>
                                          <m:num>
                                            <m:nary>
                                              <m:naryPr>
                                                <m:chr m:val="∑"/>
                                                <m:limLoc m:val="subSup"/>
                                                <m:ctrlPr>
                                                  <a:rPr lang="en-US" b="0" i="1" smtClean="0">
                                                    <a:solidFill>
                                                      <a:schemeClr val="tx1"/>
                                                    </a:solidFill>
                                                    <a:latin typeface="Cambria Math"/>
                                                    <a:ea typeface="Cambria Math"/>
                                                  </a:rPr>
                                                </m:ctrlPr>
                                              </m:naryPr>
                                              <m:sub>
                                                <m:r>
                                                  <m:rPr>
                                                    <m:brk m:alnAt="25"/>
                                                  </m:rPr>
                                                  <a:rPr lang="en-US" b="0" i="1" smtClean="0">
                                                    <a:solidFill>
                                                      <a:schemeClr val="tx1"/>
                                                    </a:solidFill>
                                                    <a:latin typeface="Cambria Math"/>
                                                    <a:ea typeface="Cambria Math"/>
                                                  </a:rPr>
                                                  <m:t>𝑖</m:t>
                                                </m:r>
                                                <m:r>
                                                  <a:rPr lang="en-US" b="0" i="1" smtClean="0">
                                                    <a:solidFill>
                                                      <a:schemeClr val="tx1"/>
                                                    </a:solidFill>
                                                    <a:latin typeface="Cambria Math"/>
                                                    <a:ea typeface="Cambria Math"/>
                                                  </a:rPr>
                                                  <m:t>=2</m:t>
                                                </m:r>
                                              </m:sub>
                                              <m:sup>
                                                <m:r>
                                                  <a:rPr lang="en-US" b="0" i="1" smtClean="0">
                                                    <a:solidFill>
                                                      <a:schemeClr val="tx1"/>
                                                    </a:solidFill>
                                                    <a:latin typeface="Cambria Math"/>
                                                    <a:ea typeface="Cambria Math"/>
                                                  </a:rPr>
                                                  <m:t>10</m:t>
                                                </m:r>
                                              </m:sup>
                                              <m:e>
                                                <m:sSup>
                                                  <m:sSupPr>
                                                    <m:ctrlPr>
                                                      <a:rPr lang="en-US" b="0" i="1" smtClean="0">
                                                        <a:solidFill>
                                                          <a:schemeClr val="tx1"/>
                                                        </a:solidFill>
                                                        <a:latin typeface="Cambria Math"/>
                                                        <a:ea typeface="Cambria Math"/>
                                                      </a:rPr>
                                                    </m:ctrlPr>
                                                  </m:sSupPr>
                                                  <m:e>
                                                    <m:sSub>
                                                      <m:sSubPr>
                                                        <m:ctrlPr>
                                                          <a:rPr lang="en-US" b="0" i="1" smtClean="0">
                                                            <a:solidFill>
                                                              <a:schemeClr val="tx1"/>
                                                            </a:solidFill>
                                                            <a:latin typeface="Cambria Math"/>
                                                            <a:ea typeface="Cambria Math"/>
                                                          </a:rPr>
                                                        </m:ctrlPr>
                                                      </m:sSubPr>
                                                      <m:e>
                                                        <m:r>
                                                          <a:rPr lang="en-US" b="0" i="1" smtClean="0">
                                                            <a:solidFill>
                                                              <a:schemeClr val="tx1"/>
                                                            </a:solidFill>
                                                            <a:latin typeface="Cambria Math"/>
                                                            <a:ea typeface="Cambria Math"/>
                                                          </a:rPr>
                                                          <m:t>𝑉</m:t>
                                                        </m:r>
                                                      </m:e>
                                                      <m:sub>
                                                        <m:r>
                                                          <a:rPr lang="en-US" b="0" i="1" smtClean="0">
                                                            <a:solidFill>
                                                              <a:schemeClr val="tx1"/>
                                                            </a:solidFill>
                                                            <a:latin typeface="Cambria Math"/>
                                                            <a:ea typeface="Cambria Math"/>
                                                          </a:rPr>
                                                          <m:t>𝑖</m:t>
                                                        </m:r>
                                                      </m:sub>
                                                    </m:sSub>
                                                  </m:e>
                                                  <m:sup>
                                                    <m:r>
                                                      <a:rPr lang="en-US" b="0" i="1" smtClean="0">
                                                        <a:solidFill>
                                                          <a:schemeClr val="tx1"/>
                                                        </a:solidFill>
                                                        <a:latin typeface="Cambria Math"/>
                                                        <a:ea typeface="Cambria Math"/>
                                                      </a:rPr>
                                                      <m:t>2</m:t>
                                                    </m:r>
                                                  </m:sup>
                                                </m:sSup>
                                              </m:e>
                                            </m:nary>
                                          </m:num>
                                          <m:den>
                                            <m:sSup>
                                              <m:sSupPr>
                                                <m:ctrlPr>
                                                  <a:rPr lang="en-US" b="0" i="1" smtClean="0">
                                                    <a:solidFill>
                                                      <a:schemeClr val="tx1"/>
                                                    </a:solidFill>
                                                    <a:latin typeface="Cambria Math"/>
                                                    <a:ea typeface="Cambria Math"/>
                                                  </a:rPr>
                                                </m:ctrlPr>
                                              </m:sSupPr>
                                              <m:e>
                                                <m:sSub>
                                                  <m:sSubPr>
                                                    <m:ctrlPr>
                                                      <a:rPr lang="en-US" b="0" i="1" smtClean="0">
                                                        <a:solidFill>
                                                          <a:schemeClr val="tx1"/>
                                                        </a:solidFill>
                                                        <a:latin typeface="Cambria Math"/>
                                                        <a:ea typeface="Cambria Math"/>
                                                      </a:rPr>
                                                    </m:ctrlPr>
                                                  </m:sSubPr>
                                                  <m:e>
                                                    <m:r>
                                                      <a:rPr lang="en-US" b="0" i="1" smtClean="0">
                                                        <a:solidFill>
                                                          <a:schemeClr val="tx1"/>
                                                        </a:solidFill>
                                                        <a:latin typeface="Cambria Math"/>
                                                        <a:ea typeface="Cambria Math"/>
                                                      </a:rPr>
                                                      <m:t>𝑉</m:t>
                                                    </m:r>
                                                  </m:e>
                                                  <m:sub>
                                                    <m:r>
                                                      <a:rPr lang="en-US" b="0" i="1" smtClean="0">
                                                        <a:solidFill>
                                                          <a:schemeClr val="tx1"/>
                                                        </a:solidFill>
                                                        <a:latin typeface="Cambria Math"/>
                                                        <a:ea typeface="Cambria Math"/>
                                                      </a:rPr>
                                                      <m:t>𝑆</m:t>
                                                    </m:r>
                                                  </m:sub>
                                                </m:sSub>
                                              </m:e>
                                              <m:sup>
                                                <m:r>
                                                  <a:rPr lang="en-US" b="0" i="1" smtClean="0">
                                                    <a:solidFill>
                                                      <a:schemeClr val="tx1"/>
                                                    </a:solidFill>
                                                    <a:latin typeface="Cambria Math"/>
                                                    <a:ea typeface="Cambria Math"/>
                                                  </a:rPr>
                                                  <m:t>2</m:t>
                                                </m:r>
                                              </m:sup>
                                            </m:sSup>
                                          </m:den>
                                        </m:f>
                                      </m:e>
                                    </m:rad>
                                  </m:e>
                                </m:d>
                              </m:oMath>
                            </m:oMathPara>
                          </a14:m>
                          <a:endParaRPr lang="en-US"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802743">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solidFill>
                                      <a:schemeClr val="tx1"/>
                                    </a:solidFill>
                                    <a:latin typeface="Cambria Math"/>
                                    <a:ea typeface="Cambria Math"/>
                                  </a:rPr>
                                  <m:t>(</m:t>
                                </m:r>
                                <m:r>
                                  <a:rPr lang="en-US" b="0" i="1" smtClean="0">
                                    <a:solidFill>
                                      <a:schemeClr val="tx1"/>
                                    </a:solidFill>
                                    <a:latin typeface="Cambria Math"/>
                                    <a:ea typeface="Cambria Math"/>
                                  </a:rPr>
                                  <m:t>𝑇𝐻𝐷</m:t>
                                </m:r>
                                <m:r>
                                  <a:rPr lang="en-US" b="0" i="1" smtClean="0">
                                    <a:solidFill>
                                      <a:schemeClr val="tx1"/>
                                    </a:solidFill>
                                    <a:latin typeface="Cambria Math"/>
                                    <a:ea typeface="Cambria Math"/>
                                  </a:rPr>
                                  <m:t>+</m:t>
                                </m:r>
                                <m:r>
                                  <a:rPr lang="en-US" b="0" i="1" smtClean="0">
                                    <a:solidFill>
                                      <a:schemeClr val="tx1"/>
                                    </a:solidFill>
                                    <a:latin typeface="Cambria Math"/>
                                    <a:ea typeface="Cambria Math"/>
                                  </a:rPr>
                                  <m:t>𝑁</m:t>
                                </m:r>
                                <m:r>
                                  <a:rPr lang="en-US" b="0" i="1" smtClean="0">
                                    <a:solidFill>
                                      <a:schemeClr val="tx1"/>
                                    </a:solidFill>
                                    <a:latin typeface="Cambria Math"/>
                                    <a:ea typeface="Cambria Math"/>
                                  </a:rPr>
                                  <m:t>)(</m:t>
                                </m:r>
                                <m:r>
                                  <a:rPr lang="en-US" b="0" i="1" smtClean="0">
                                    <a:solidFill>
                                      <a:schemeClr val="tx1"/>
                                    </a:solidFill>
                                    <a:latin typeface="Cambria Math"/>
                                    <a:ea typeface="Cambria Math"/>
                                  </a:rPr>
                                  <m:t>𝑑𝐵</m:t>
                                </m:r>
                                <m:r>
                                  <a:rPr lang="en-US" b="0" i="1" smtClean="0">
                                    <a:solidFill>
                                      <a:schemeClr val="tx1"/>
                                    </a:solidFill>
                                    <a:latin typeface="Cambria Math"/>
                                    <a:ea typeface="Cambria Math"/>
                                  </a:rPr>
                                  <m:t>)=20∙</m:t>
                                </m:r>
                                <m:r>
                                  <a:rPr lang="en-US" b="0" i="1" smtClean="0">
                                    <a:solidFill>
                                      <a:schemeClr val="tx1"/>
                                    </a:solidFill>
                                    <a:latin typeface="Cambria Math"/>
                                    <a:ea typeface="Cambria Math"/>
                                  </a:rPr>
                                  <m:t>𝑙𝑜𝑔</m:t>
                                </m:r>
                                <m:d>
                                  <m:dPr>
                                    <m:ctrlPr>
                                      <a:rPr lang="en-US" b="0" i="1" smtClean="0">
                                        <a:solidFill>
                                          <a:schemeClr val="tx1"/>
                                        </a:solidFill>
                                        <a:latin typeface="Cambria Math"/>
                                        <a:ea typeface="Cambria Math"/>
                                      </a:rPr>
                                    </m:ctrlPr>
                                  </m:dPr>
                                  <m:e>
                                    <m:rad>
                                      <m:radPr>
                                        <m:degHide m:val="on"/>
                                        <m:ctrlPr>
                                          <a:rPr lang="en-US" b="0" i="1" smtClean="0">
                                            <a:solidFill>
                                              <a:schemeClr val="tx1"/>
                                            </a:solidFill>
                                            <a:latin typeface="Cambria Math"/>
                                            <a:ea typeface="Cambria Math"/>
                                          </a:rPr>
                                        </m:ctrlPr>
                                      </m:radPr>
                                      <m:deg/>
                                      <m:e>
                                        <m:f>
                                          <m:fPr>
                                            <m:ctrlPr>
                                              <a:rPr lang="en-US" b="0" i="1" smtClean="0">
                                                <a:solidFill>
                                                  <a:schemeClr val="tx1"/>
                                                </a:solidFill>
                                                <a:latin typeface="Cambria Math"/>
                                                <a:ea typeface="Cambria Math"/>
                                              </a:rPr>
                                            </m:ctrlPr>
                                          </m:fPr>
                                          <m:num>
                                            <m:nary>
                                              <m:naryPr>
                                                <m:chr m:val="∑"/>
                                                <m:limLoc m:val="subSup"/>
                                                <m:ctrlPr>
                                                  <a:rPr lang="en-US" b="0" i="1" smtClean="0">
                                                    <a:solidFill>
                                                      <a:schemeClr val="tx1"/>
                                                    </a:solidFill>
                                                    <a:latin typeface="Cambria Math"/>
                                                    <a:ea typeface="Cambria Math"/>
                                                  </a:rPr>
                                                </m:ctrlPr>
                                              </m:naryPr>
                                              <m:sub>
                                                <m:r>
                                                  <m:rPr>
                                                    <m:brk m:alnAt="25"/>
                                                  </m:rPr>
                                                  <a:rPr lang="en-US" b="0" i="1" smtClean="0">
                                                    <a:solidFill>
                                                      <a:schemeClr val="tx1"/>
                                                    </a:solidFill>
                                                    <a:latin typeface="Cambria Math"/>
                                                    <a:ea typeface="Cambria Math"/>
                                                  </a:rPr>
                                                  <m:t>𝑖</m:t>
                                                </m:r>
                                                <m:r>
                                                  <a:rPr lang="en-US" b="0" i="1" smtClean="0">
                                                    <a:solidFill>
                                                      <a:schemeClr val="tx1"/>
                                                    </a:solidFill>
                                                    <a:latin typeface="Cambria Math"/>
                                                    <a:ea typeface="Cambria Math"/>
                                                  </a:rPr>
                                                  <m:t>=2</m:t>
                                                </m:r>
                                              </m:sub>
                                              <m:sup>
                                                <m:r>
                                                  <a:rPr lang="en-US" b="0" i="1" smtClean="0">
                                                    <a:solidFill>
                                                      <a:schemeClr val="tx1"/>
                                                    </a:solidFill>
                                                    <a:latin typeface="Cambria Math"/>
                                                    <a:ea typeface="Cambria Math"/>
                                                  </a:rPr>
                                                  <m:t>10</m:t>
                                                </m:r>
                                              </m:sup>
                                              <m:e>
                                                <m:sSup>
                                                  <m:sSupPr>
                                                    <m:ctrlPr>
                                                      <a:rPr lang="en-US" b="0" i="1" smtClean="0">
                                                        <a:solidFill>
                                                          <a:schemeClr val="tx1"/>
                                                        </a:solidFill>
                                                        <a:latin typeface="Cambria Math"/>
                                                        <a:ea typeface="Cambria Math"/>
                                                      </a:rPr>
                                                    </m:ctrlPr>
                                                  </m:sSupPr>
                                                  <m:e>
                                                    <m:sSub>
                                                      <m:sSubPr>
                                                        <m:ctrlPr>
                                                          <a:rPr lang="en-US" b="0" i="1" smtClean="0">
                                                            <a:solidFill>
                                                              <a:schemeClr val="tx1"/>
                                                            </a:solidFill>
                                                            <a:latin typeface="Cambria Math"/>
                                                            <a:ea typeface="Cambria Math"/>
                                                          </a:rPr>
                                                        </m:ctrlPr>
                                                      </m:sSubPr>
                                                      <m:e>
                                                        <m:r>
                                                          <a:rPr lang="en-US" b="0" i="1" smtClean="0">
                                                            <a:solidFill>
                                                              <a:schemeClr val="tx1"/>
                                                            </a:solidFill>
                                                            <a:latin typeface="Cambria Math"/>
                                                            <a:ea typeface="Cambria Math"/>
                                                          </a:rPr>
                                                          <m:t>𝑉</m:t>
                                                        </m:r>
                                                      </m:e>
                                                      <m:sub>
                                                        <m:r>
                                                          <a:rPr lang="en-US" b="0" i="1" smtClean="0">
                                                            <a:solidFill>
                                                              <a:schemeClr val="tx1"/>
                                                            </a:solidFill>
                                                            <a:latin typeface="Cambria Math"/>
                                                            <a:ea typeface="Cambria Math"/>
                                                          </a:rPr>
                                                          <m:t>𝑖</m:t>
                                                        </m:r>
                                                      </m:sub>
                                                    </m:sSub>
                                                  </m:e>
                                                  <m:sup>
                                                    <m:r>
                                                      <a:rPr lang="en-US" b="0" i="1" smtClean="0">
                                                        <a:solidFill>
                                                          <a:schemeClr val="tx1"/>
                                                        </a:solidFill>
                                                        <a:latin typeface="Cambria Math"/>
                                                        <a:ea typeface="Cambria Math"/>
                                                      </a:rPr>
                                                      <m:t>2</m:t>
                                                    </m:r>
                                                  </m:sup>
                                                </m:sSup>
                                                <m:r>
                                                  <a:rPr lang="en-US" b="0" i="1" smtClean="0">
                                                    <a:solidFill>
                                                      <a:schemeClr val="tx1"/>
                                                    </a:solidFill>
                                                    <a:latin typeface="Cambria Math"/>
                                                    <a:ea typeface="Cambria Math"/>
                                                  </a:rPr>
                                                  <m:t>+</m:t>
                                                </m:r>
                                                <m:sSup>
                                                  <m:sSupPr>
                                                    <m:ctrlPr>
                                                      <a:rPr lang="en-US" b="0" i="1" smtClean="0">
                                                        <a:solidFill>
                                                          <a:schemeClr val="tx1"/>
                                                        </a:solidFill>
                                                        <a:latin typeface="Cambria Math"/>
                                                        <a:ea typeface="Cambria Math"/>
                                                      </a:rPr>
                                                    </m:ctrlPr>
                                                  </m:sSupPr>
                                                  <m:e>
                                                    <m:sSub>
                                                      <m:sSubPr>
                                                        <m:ctrlPr>
                                                          <a:rPr lang="en-US" b="0" i="1" smtClean="0">
                                                            <a:solidFill>
                                                              <a:schemeClr val="tx1"/>
                                                            </a:solidFill>
                                                            <a:latin typeface="Cambria Math"/>
                                                            <a:ea typeface="Cambria Math"/>
                                                          </a:rPr>
                                                        </m:ctrlPr>
                                                      </m:sSubPr>
                                                      <m:e>
                                                        <m:r>
                                                          <a:rPr lang="en-US" b="0" i="1" smtClean="0">
                                                            <a:solidFill>
                                                              <a:schemeClr val="tx1"/>
                                                            </a:solidFill>
                                                            <a:latin typeface="Cambria Math"/>
                                                            <a:ea typeface="Cambria Math"/>
                                                          </a:rPr>
                                                          <m:t>𝑉</m:t>
                                                        </m:r>
                                                      </m:e>
                                                      <m:sub>
                                                        <m:r>
                                                          <a:rPr lang="en-US" b="0" i="1" smtClean="0">
                                                            <a:solidFill>
                                                              <a:schemeClr val="tx1"/>
                                                            </a:solidFill>
                                                            <a:latin typeface="Cambria Math"/>
                                                            <a:ea typeface="Cambria Math"/>
                                                          </a:rPr>
                                                          <m:t>𝑁</m:t>
                                                        </m:r>
                                                      </m:sub>
                                                    </m:sSub>
                                                  </m:e>
                                                  <m:sup>
                                                    <m:r>
                                                      <a:rPr lang="en-US" b="0" i="1" smtClean="0">
                                                        <a:solidFill>
                                                          <a:schemeClr val="tx1"/>
                                                        </a:solidFill>
                                                        <a:latin typeface="Cambria Math"/>
                                                        <a:ea typeface="Cambria Math"/>
                                                      </a:rPr>
                                                      <m:t>2</m:t>
                                                    </m:r>
                                                  </m:sup>
                                                </m:sSup>
                                              </m:e>
                                            </m:nary>
                                          </m:num>
                                          <m:den>
                                            <m:sSup>
                                              <m:sSupPr>
                                                <m:ctrlPr>
                                                  <a:rPr lang="en-US" b="0" i="1" smtClean="0">
                                                    <a:solidFill>
                                                      <a:schemeClr val="tx1"/>
                                                    </a:solidFill>
                                                    <a:latin typeface="Cambria Math"/>
                                                    <a:ea typeface="Cambria Math"/>
                                                  </a:rPr>
                                                </m:ctrlPr>
                                              </m:sSupPr>
                                              <m:e>
                                                <m:sSub>
                                                  <m:sSubPr>
                                                    <m:ctrlPr>
                                                      <a:rPr lang="en-US" b="0" i="1" smtClean="0">
                                                        <a:solidFill>
                                                          <a:schemeClr val="tx1"/>
                                                        </a:solidFill>
                                                        <a:latin typeface="Cambria Math"/>
                                                        <a:ea typeface="Cambria Math"/>
                                                      </a:rPr>
                                                    </m:ctrlPr>
                                                  </m:sSubPr>
                                                  <m:e>
                                                    <m:r>
                                                      <a:rPr lang="en-US" b="0" i="1" smtClean="0">
                                                        <a:solidFill>
                                                          <a:schemeClr val="tx1"/>
                                                        </a:solidFill>
                                                        <a:latin typeface="Cambria Math"/>
                                                        <a:ea typeface="Cambria Math"/>
                                                      </a:rPr>
                                                      <m:t>𝑉</m:t>
                                                    </m:r>
                                                  </m:e>
                                                  <m:sub>
                                                    <m:r>
                                                      <a:rPr lang="en-US" b="0" i="1" smtClean="0">
                                                        <a:solidFill>
                                                          <a:schemeClr val="tx1"/>
                                                        </a:solidFill>
                                                        <a:latin typeface="Cambria Math"/>
                                                        <a:ea typeface="Cambria Math"/>
                                                      </a:rPr>
                                                      <m:t>𝑆</m:t>
                                                    </m:r>
                                                  </m:sub>
                                                </m:sSub>
                                              </m:e>
                                              <m:sup>
                                                <m:r>
                                                  <a:rPr lang="en-US" b="0" i="1" smtClean="0">
                                                    <a:solidFill>
                                                      <a:schemeClr val="tx1"/>
                                                    </a:solidFill>
                                                    <a:latin typeface="Cambria Math"/>
                                                    <a:ea typeface="Cambria Math"/>
                                                  </a:rPr>
                                                  <m:t>2</m:t>
                                                </m:r>
                                              </m:sup>
                                            </m:sSup>
                                          </m:den>
                                        </m:f>
                                      </m:e>
                                    </m:rad>
                                  </m:e>
                                </m:d>
                              </m:oMath>
                            </m:oMathPara>
                          </a14:m>
                          <a:endParaRPr lang="en-US" b="0" dirty="0">
                            <a:solidFill>
                              <a:schemeClr val="tx1"/>
                            </a:solidFill>
                          </a:endParaRPr>
                        </a:p>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802743">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solidFill>
                                      <a:schemeClr val="tx1"/>
                                    </a:solidFill>
                                    <a:latin typeface="Cambria Math"/>
                                    <a:ea typeface="Cambria Math"/>
                                  </a:rPr>
                                  <m:t>𝑆𝐼𝑁𝐴𝐷</m:t>
                                </m:r>
                                <m:r>
                                  <a:rPr lang="en-US" b="0" i="1" smtClean="0">
                                    <a:solidFill>
                                      <a:schemeClr val="tx1"/>
                                    </a:solidFill>
                                    <a:latin typeface="Cambria Math"/>
                                    <a:ea typeface="Cambria Math"/>
                                  </a:rPr>
                                  <m:t>(</m:t>
                                </m:r>
                                <m:r>
                                  <a:rPr lang="en-US" b="0" i="1" smtClean="0">
                                    <a:solidFill>
                                      <a:schemeClr val="tx1"/>
                                    </a:solidFill>
                                    <a:latin typeface="Cambria Math"/>
                                    <a:ea typeface="Cambria Math"/>
                                  </a:rPr>
                                  <m:t>𝑑𝐵</m:t>
                                </m:r>
                                <m:r>
                                  <a:rPr lang="en-US" b="0" i="1" smtClean="0">
                                    <a:solidFill>
                                      <a:schemeClr val="tx1"/>
                                    </a:solidFill>
                                    <a:latin typeface="Cambria Math"/>
                                    <a:ea typeface="Cambria Math"/>
                                  </a:rPr>
                                  <m:t>)=20∙</m:t>
                                </m:r>
                                <m:r>
                                  <a:rPr lang="en-US" b="0" i="1" smtClean="0">
                                    <a:solidFill>
                                      <a:schemeClr val="tx1"/>
                                    </a:solidFill>
                                    <a:latin typeface="Cambria Math"/>
                                    <a:ea typeface="Cambria Math"/>
                                  </a:rPr>
                                  <m:t>𝑙𝑜𝑔</m:t>
                                </m:r>
                                <m:d>
                                  <m:dPr>
                                    <m:ctrlPr>
                                      <a:rPr lang="en-US" b="0" i="1" smtClean="0">
                                        <a:solidFill>
                                          <a:schemeClr val="tx1"/>
                                        </a:solidFill>
                                        <a:latin typeface="Cambria Math"/>
                                        <a:ea typeface="Cambria Math"/>
                                      </a:rPr>
                                    </m:ctrlPr>
                                  </m:dPr>
                                  <m:e>
                                    <m:rad>
                                      <m:radPr>
                                        <m:degHide m:val="on"/>
                                        <m:ctrlPr>
                                          <a:rPr lang="en-US" b="0" i="1" smtClean="0">
                                            <a:solidFill>
                                              <a:schemeClr val="tx1"/>
                                            </a:solidFill>
                                            <a:latin typeface="Cambria Math"/>
                                            <a:ea typeface="Cambria Math"/>
                                          </a:rPr>
                                        </m:ctrlPr>
                                      </m:radPr>
                                      <m:deg/>
                                      <m:e>
                                        <m:f>
                                          <m:fPr>
                                            <m:ctrlPr>
                                              <a:rPr lang="en-US" b="0" i="1" smtClean="0">
                                                <a:solidFill>
                                                  <a:schemeClr val="tx1"/>
                                                </a:solidFill>
                                                <a:latin typeface="Cambria Math"/>
                                                <a:ea typeface="Cambria Math"/>
                                              </a:rPr>
                                            </m:ctrlPr>
                                          </m:fPr>
                                          <m:num>
                                            <m:sSup>
                                              <m:sSupPr>
                                                <m:ctrlPr>
                                                  <a:rPr lang="en-US" b="0" i="1" smtClean="0">
                                                    <a:solidFill>
                                                      <a:schemeClr val="tx1"/>
                                                    </a:solidFill>
                                                    <a:latin typeface="Cambria Math"/>
                                                    <a:ea typeface="Cambria Math"/>
                                                  </a:rPr>
                                                </m:ctrlPr>
                                              </m:sSupPr>
                                              <m:e>
                                                <m:sSub>
                                                  <m:sSubPr>
                                                    <m:ctrlPr>
                                                      <a:rPr lang="en-US" b="0" i="1" smtClean="0">
                                                        <a:solidFill>
                                                          <a:schemeClr val="tx1"/>
                                                        </a:solidFill>
                                                        <a:latin typeface="Cambria Math"/>
                                                        <a:ea typeface="Cambria Math"/>
                                                      </a:rPr>
                                                    </m:ctrlPr>
                                                  </m:sSubPr>
                                                  <m:e>
                                                    <m:r>
                                                      <a:rPr lang="en-US" b="0" i="1" smtClean="0">
                                                        <a:solidFill>
                                                          <a:schemeClr val="tx1"/>
                                                        </a:solidFill>
                                                        <a:latin typeface="Cambria Math"/>
                                                        <a:ea typeface="Cambria Math"/>
                                                      </a:rPr>
                                                      <m:t>𝑉</m:t>
                                                    </m:r>
                                                  </m:e>
                                                  <m:sub>
                                                    <m:r>
                                                      <a:rPr lang="en-US" b="0" i="1" smtClean="0">
                                                        <a:solidFill>
                                                          <a:schemeClr val="tx1"/>
                                                        </a:solidFill>
                                                        <a:latin typeface="Cambria Math"/>
                                                        <a:ea typeface="Cambria Math"/>
                                                      </a:rPr>
                                                      <m:t>𝑆</m:t>
                                                    </m:r>
                                                  </m:sub>
                                                </m:sSub>
                                              </m:e>
                                              <m:sup>
                                                <m:r>
                                                  <a:rPr lang="en-US" b="0" i="1" smtClean="0">
                                                    <a:solidFill>
                                                      <a:schemeClr val="tx1"/>
                                                    </a:solidFill>
                                                    <a:latin typeface="Cambria Math"/>
                                                    <a:ea typeface="Cambria Math"/>
                                                  </a:rPr>
                                                  <m:t>2</m:t>
                                                </m:r>
                                              </m:sup>
                                            </m:sSup>
                                          </m:num>
                                          <m:den>
                                            <m:nary>
                                              <m:naryPr>
                                                <m:chr m:val="∑"/>
                                                <m:limLoc m:val="subSup"/>
                                                <m:ctrlPr>
                                                  <a:rPr lang="en-US" b="0" i="1" smtClean="0">
                                                    <a:solidFill>
                                                      <a:schemeClr val="tx1"/>
                                                    </a:solidFill>
                                                    <a:latin typeface="Cambria Math"/>
                                                    <a:ea typeface="Cambria Math"/>
                                                  </a:rPr>
                                                </m:ctrlPr>
                                              </m:naryPr>
                                              <m:sub>
                                                <m:r>
                                                  <m:rPr>
                                                    <m:brk m:alnAt="25"/>
                                                  </m:rPr>
                                                  <a:rPr lang="en-US" b="0" i="1" smtClean="0">
                                                    <a:solidFill>
                                                      <a:schemeClr val="tx1"/>
                                                    </a:solidFill>
                                                    <a:latin typeface="Cambria Math"/>
                                                    <a:ea typeface="Cambria Math"/>
                                                  </a:rPr>
                                                  <m:t>𝑖</m:t>
                                                </m:r>
                                                <m:r>
                                                  <a:rPr lang="en-US" b="0" i="1" smtClean="0">
                                                    <a:solidFill>
                                                      <a:schemeClr val="tx1"/>
                                                    </a:solidFill>
                                                    <a:latin typeface="Cambria Math"/>
                                                    <a:ea typeface="Cambria Math"/>
                                                  </a:rPr>
                                                  <m:t>=2</m:t>
                                                </m:r>
                                              </m:sub>
                                              <m:sup>
                                                <m:r>
                                                  <a:rPr lang="en-US" b="0" i="1" smtClean="0">
                                                    <a:solidFill>
                                                      <a:schemeClr val="tx1"/>
                                                    </a:solidFill>
                                                    <a:latin typeface="Cambria Math"/>
                                                    <a:ea typeface="Cambria Math"/>
                                                  </a:rPr>
                                                  <m:t>10</m:t>
                                                </m:r>
                                              </m:sup>
                                              <m:e>
                                                <m:sSup>
                                                  <m:sSupPr>
                                                    <m:ctrlPr>
                                                      <a:rPr lang="en-US" b="0" i="1" smtClean="0">
                                                        <a:solidFill>
                                                          <a:schemeClr val="tx1"/>
                                                        </a:solidFill>
                                                        <a:latin typeface="Cambria Math"/>
                                                        <a:ea typeface="Cambria Math"/>
                                                      </a:rPr>
                                                    </m:ctrlPr>
                                                  </m:sSupPr>
                                                  <m:e>
                                                    <m:sSub>
                                                      <m:sSubPr>
                                                        <m:ctrlPr>
                                                          <a:rPr lang="en-US" b="0" i="1" smtClean="0">
                                                            <a:solidFill>
                                                              <a:schemeClr val="tx1"/>
                                                            </a:solidFill>
                                                            <a:latin typeface="Cambria Math"/>
                                                            <a:ea typeface="Cambria Math"/>
                                                          </a:rPr>
                                                        </m:ctrlPr>
                                                      </m:sSubPr>
                                                      <m:e>
                                                        <m:r>
                                                          <a:rPr lang="en-US" b="0" i="1" smtClean="0">
                                                            <a:solidFill>
                                                              <a:schemeClr val="tx1"/>
                                                            </a:solidFill>
                                                            <a:latin typeface="Cambria Math"/>
                                                            <a:ea typeface="Cambria Math"/>
                                                          </a:rPr>
                                                          <m:t>𝑉</m:t>
                                                        </m:r>
                                                      </m:e>
                                                      <m:sub>
                                                        <m:r>
                                                          <a:rPr lang="en-US" b="0" i="1" smtClean="0">
                                                            <a:solidFill>
                                                              <a:schemeClr val="tx1"/>
                                                            </a:solidFill>
                                                            <a:latin typeface="Cambria Math"/>
                                                            <a:ea typeface="Cambria Math"/>
                                                          </a:rPr>
                                                          <m:t>𝑖</m:t>
                                                        </m:r>
                                                      </m:sub>
                                                    </m:sSub>
                                                  </m:e>
                                                  <m:sup>
                                                    <m:r>
                                                      <a:rPr lang="en-US" b="0" i="1" smtClean="0">
                                                        <a:solidFill>
                                                          <a:schemeClr val="tx1"/>
                                                        </a:solidFill>
                                                        <a:latin typeface="Cambria Math"/>
                                                        <a:ea typeface="Cambria Math"/>
                                                      </a:rPr>
                                                      <m:t>2</m:t>
                                                    </m:r>
                                                  </m:sup>
                                                </m:sSup>
                                                <m:r>
                                                  <a:rPr lang="en-US" b="0" i="1" smtClean="0">
                                                    <a:solidFill>
                                                      <a:schemeClr val="tx1"/>
                                                    </a:solidFill>
                                                    <a:latin typeface="Cambria Math"/>
                                                    <a:ea typeface="Cambria Math"/>
                                                  </a:rPr>
                                                  <m:t>+</m:t>
                                                </m:r>
                                                <m:sSup>
                                                  <m:sSupPr>
                                                    <m:ctrlPr>
                                                      <a:rPr lang="en-US" b="0" i="1" smtClean="0">
                                                        <a:solidFill>
                                                          <a:schemeClr val="tx1"/>
                                                        </a:solidFill>
                                                        <a:latin typeface="Cambria Math"/>
                                                        <a:ea typeface="Cambria Math"/>
                                                      </a:rPr>
                                                    </m:ctrlPr>
                                                  </m:sSupPr>
                                                  <m:e>
                                                    <m:sSub>
                                                      <m:sSubPr>
                                                        <m:ctrlPr>
                                                          <a:rPr lang="en-US" b="0" i="1" smtClean="0">
                                                            <a:solidFill>
                                                              <a:schemeClr val="tx1"/>
                                                            </a:solidFill>
                                                            <a:latin typeface="Cambria Math"/>
                                                            <a:ea typeface="Cambria Math"/>
                                                          </a:rPr>
                                                        </m:ctrlPr>
                                                      </m:sSubPr>
                                                      <m:e>
                                                        <m:r>
                                                          <a:rPr lang="en-US" b="0" i="1" smtClean="0">
                                                            <a:solidFill>
                                                              <a:schemeClr val="tx1"/>
                                                            </a:solidFill>
                                                            <a:latin typeface="Cambria Math"/>
                                                            <a:ea typeface="Cambria Math"/>
                                                          </a:rPr>
                                                          <m:t>𝑉</m:t>
                                                        </m:r>
                                                      </m:e>
                                                      <m:sub>
                                                        <m:r>
                                                          <a:rPr lang="en-US" b="0" i="1" smtClean="0">
                                                            <a:solidFill>
                                                              <a:schemeClr val="tx1"/>
                                                            </a:solidFill>
                                                            <a:latin typeface="Cambria Math"/>
                                                            <a:ea typeface="Cambria Math"/>
                                                          </a:rPr>
                                                          <m:t>𝑁</m:t>
                                                        </m:r>
                                                      </m:sub>
                                                    </m:sSub>
                                                  </m:e>
                                                  <m:sup>
                                                    <m:r>
                                                      <a:rPr lang="en-US" b="0" i="1" smtClean="0">
                                                        <a:solidFill>
                                                          <a:schemeClr val="tx1"/>
                                                        </a:solidFill>
                                                        <a:latin typeface="Cambria Math"/>
                                                        <a:ea typeface="Cambria Math"/>
                                                      </a:rPr>
                                                      <m:t>2</m:t>
                                                    </m:r>
                                                  </m:sup>
                                                </m:sSup>
                                              </m:e>
                                            </m:nary>
                                          </m:den>
                                        </m:f>
                                      </m:e>
                                    </m:rad>
                                  </m:e>
                                </m:d>
                              </m:oMath>
                            </m:oMathPara>
                          </a14:m>
                          <a:endParaRPr lang="en-US" b="0" dirty="0">
                            <a:solidFill>
                              <a:schemeClr val="tx1"/>
                            </a:solidFill>
                          </a:endParaRPr>
                        </a:p>
                        <a:p>
                          <a:pPr algn="l"/>
                          <a:endParaRPr lang="en-US"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mc:Choice>
        <mc:Fallback xmlns="">
          <p:graphicFrame>
            <p:nvGraphicFramePr>
              <p:cNvPr id="9" name="Table 8"/>
              <p:cNvGraphicFramePr>
                <a:graphicFrameLocks noGrp="1"/>
              </p:cNvGraphicFramePr>
              <p:nvPr>
                <p:extLst>
                  <p:ext uri="{D42A27DB-BD31-4B8C-83A1-F6EECF244321}">
                    <p14:modId xmlns:p14="http://schemas.microsoft.com/office/powerpoint/2010/main" val="261825448"/>
                  </p:ext>
                </p:extLst>
              </p:nvPr>
            </p:nvGraphicFramePr>
            <p:xfrm>
              <a:off x="7620000" y="1447800"/>
              <a:ext cx="6873240" cy="5710555"/>
            </p:xfrm>
            <a:graphic>
              <a:graphicData uri="http://schemas.openxmlformats.org/drawingml/2006/table">
                <a:tbl>
                  <a:tblPr firstRow="1" bandRow="1">
                    <a:tableStyleId>{5C22544A-7EE6-4342-B048-85BDC9FD1C3A}</a:tableStyleId>
                  </a:tblPr>
                  <a:tblGrid>
                    <a:gridCol w="6873240"/>
                  </a:tblGrid>
                  <a:tr h="1172083">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rotWithShape="1">
                          <a:blip r:embed="rId4"/>
                          <a:stretch>
                            <a:fillRect t="-521" b="-388021"/>
                          </a:stretch>
                        </a:blipFill>
                      </a:tcPr>
                    </a:tc>
                  </a:tr>
                  <a:tr h="1268984">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rotWithShape="1">
                          <a:blip r:embed="rId4"/>
                          <a:stretch>
                            <a:fillRect t="-92788" b="-258173"/>
                          </a:stretch>
                        </a:blipFill>
                      </a:tcPr>
                    </a:tc>
                  </a:tr>
                  <a:tr h="1634744">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rotWithShape="1">
                          <a:blip r:embed="rId4"/>
                          <a:stretch>
                            <a:fillRect t="-149627" b="-100373"/>
                          </a:stretch>
                        </a:blipFill>
                      </a:tcPr>
                    </a:tc>
                  </a:tr>
                  <a:tr h="1634744">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rotWithShape="1">
                          <a:blip r:embed="rId4"/>
                          <a:stretch>
                            <a:fillRect t="-249627" b="-373"/>
                          </a:stretch>
                        </a:blipFill>
                      </a:tcPr>
                    </a:tc>
                  </a:tr>
                </a:tbl>
              </a:graphicData>
            </a:graphic>
          </p:graphicFrame>
        </mc:Fallback>
      </mc:AlternateContent>
      <p:sp>
        <p:nvSpPr>
          <p:cNvPr id="10" name="Rounded Rectangle 9"/>
          <p:cNvSpPr/>
          <p:nvPr/>
        </p:nvSpPr>
        <p:spPr>
          <a:xfrm>
            <a:off x="7391400" y="1219200"/>
            <a:ext cx="6781800" cy="59436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1706993207"/>
              </p:ext>
            </p:extLst>
          </p:nvPr>
        </p:nvGraphicFramePr>
        <p:xfrm>
          <a:off x="171009" y="1600200"/>
          <a:ext cx="7072814" cy="4974458"/>
        </p:xfrm>
        <a:graphic>
          <a:graphicData uri="http://schemas.openxmlformats.org/presentationml/2006/ole">
            <mc:AlternateContent xmlns:mc="http://schemas.openxmlformats.org/markup-compatibility/2006">
              <mc:Choice xmlns:v="urn:schemas-microsoft-com:vml" Requires="v">
                <p:oleObj spid="_x0000_s59401" name="Visio" r:id="rId6" imgW="4160479" imgH="2926152" progId="Visio.Drawing.15">
                  <p:embed/>
                </p:oleObj>
              </mc:Choice>
              <mc:Fallback>
                <p:oleObj name="Visio" r:id="rId6" imgW="4160479" imgH="2926152" progId="Visio.Drawing.15">
                  <p:embed/>
                  <p:pic>
                    <p:nvPicPr>
                      <p:cNvPr id="0" name=""/>
                      <p:cNvPicPr/>
                      <p:nvPr/>
                    </p:nvPicPr>
                    <p:blipFill>
                      <a:blip r:embed="rId7"/>
                      <a:stretch>
                        <a:fillRect/>
                      </a:stretch>
                    </p:blipFill>
                    <p:spPr>
                      <a:xfrm>
                        <a:off x="171009" y="1600200"/>
                        <a:ext cx="7072814" cy="4974458"/>
                      </a:xfrm>
                      <a:prstGeom prst="rect">
                        <a:avLst/>
                      </a:prstGeom>
                    </p:spPr>
                  </p:pic>
                </p:oleObj>
              </mc:Fallback>
            </mc:AlternateContent>
          </a:graphicData>
        </a:graphic>
      </p:graphicFrame>
    </p:spTree>
    <p:extLst>
      <p:ext uri="{BB962C8B-B14F-4D97-AF65-F5344CB8AC3E}">
        <p14:creationId xmlns:p14="http://schemas.microsoft.com/office/powerpoint/2010/main" val="25795939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Total Harmonic Distortion (THD), THD+N</a:t>
            </a:r>
          </a:p>
        </p:txBody>
      </p:sp>
      <p:sp>
        <p:nvSpPr>
          <p:cNvPr id="4" name="Slide Number Placeholder 3"/>
          <p:cNvSpPr>
            <a:spLocks noGrp="1"/>
          </p:cNvSpPr>
          <p:nvPr>
            <p:ph type="sldNum" sz="quarter" idx="10"/>
          </p:nvPr>
        </p:nvSpPr>
        <p:spPr/>
        <p:txBody>
          <a:bodyPr/>
          <a:lstStyle/>
          <a:p>
            <a:fld id="{3B20521C-F793-4067-BB07-C7AF74E21EF3}" type="slidenum">
              <a:rPr lang="en-US" smtClean="0"/>
              <a:pPr/>
              <a:t>11</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1684717591"/>
              </p:ext>
            </p:extLst>
          </p:nvPr>
        </p:nvGraphicFramePr>
        <p:xfrm>
          <a:off x="246888" y="1581912"/>
          <a:ext cx="11375319" cy="5495256"/>
        </p:xfrm>
        <a:graphic>
          <a:graphicData uri="http://schemas.openxmlformats.org/presentationml/2006/ole">
            <mc:AlternateContent xmlns:mc="http://schemas.openxmlformats.org/markup-compatibility/2006">
              <mc:Choice xmlns:v="urn:schemas-microsoft-com:vml" Requires="v">
                <p:oleObj spid="_x0000_s58741" name="Visio" r:id="rId4" imgW="6150819" imgH="2887704" progId="Visio.Drawing.11">
                  <p:embed/>
                </p:oleObj>
              </mc:Choice>
              <mc:Fallback>
                <p:oleObj name="Visio" r:id="rId4" imgW="6150819" imgH="2887704" progId="Visio.Drawing.11">
                  <p:embed/>
                  <p:pic>
                    <p:nvPicPr>
                      <p:cNvPr id="0" name="Picture 30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6888" y="1581912"/>
                        <a:ext cx="11375319" cy="54952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718666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840" y="3006833"/>
            <a:ext cx="13533120" cy="2194562"/>
          </a:xfrm>
        </p:spPr>
        <p:txBody>
          <a:bodyPr/>
          <a:lstStyle/>
          <a:p>
            <a:pPr algn="ctr"/>
            <a:r>
              <a:rPr lang="en-US" sz="9600" dirty="0">
                <a:solidFill>
                  <a:srgbClr val="DE0000"/>
                </a:solidFill>
              </a:rPr>
              <a:t>Thanks for your time!</a:t>
            </a:r>
            <a:br>
              <a:rPr lang="en-US" sz="9600" dirty="0">
                <a:solidFill>
                  <a:srgbClr val="DE0000"/>
                </a:solidFill>
              </a:rPr>
            </a:br>
            <a:r>
              <a:rPr lang="en-US" sz="9600" dirty="0">
                <a:solidFill>
                  <a:srgbClr val="DE0000"/>
                </a:solidFill>
              </a:rPr>
              <a:t>Please try the quiz.</a:t>
            </a:r>
            <a:endParaRPr lang="en-US" sz="6400" dirty="0">
              <a:solidFill>
                <a:srgbClr val="DE0000"/>
              </a:solidFill>
            </a:endParaRPr>
          </a:p>
        </p:txBody>
      </p:sp>
      <p:sp>
        <p:nvSpPr>
          <p:cNvPr id="4" name="Slide Number Placeholder 3"/>
          <p:cNvSpPr>
            <a:spLocks noGrp="1"/>
          </p:cNvSpPr>
          <p:nvPr>
            <p:ph type="sldNum" sz="quarter" idx="10"/>
          </p:nvPr>
        </p:nvSpPr>
        <p:spPr/>
        <p:txBody>
          <a:bodyPr/>
          <a:lstStyle/>
          <a:p>
            <a:fld id="{3B20521C-F793-4067-BB07-C7AF74E21EF3}" type="slidenum">
              <a:rPr lang="en-US" smtClean="0"/>
              <a:pPr/>
              <a:t>12</a:t>
            </a:fld>
            <a:endParaRPr lang="en-US"/>
          </a:p>
        </p:txBody>
      </p:sp>
    </p:spTree>
    <p:extLst>
      <p:ext uri="{BB962C8B-B14F-4D97-AF65-F5344CB8AC3E}">
        <p14:creationId xmlns:p14="http://schemas.microsoft.com/office/powerpoint/2010/main" val="5027596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0226818\AppData\Local\Microsoft\Windows\Temporary Internet Files\Content.Outlook\9YN0RZP8\Video copyright.jpg"/>
          <p:cNvPicPr>
            <a:picLocks noChangeAspect="1" noChangeArrowheads="1"/>
          </p:cNvPicPr>
          <p:nvPr/>
        </p:nvPicPr>
        <p:blipFill>
          <a:blip r:embed="rId2">
            <a:extLst>
              <a:ext uri="{28A0092B-C50C-407E-A947-70E740481C1C}">
                <a14:useLocalDpi xmlns:a14="http://schemas.microsoft.com/office/drawing/2010/main" val="0"/>
              </a:ext>
            </a:extLst>
          </a:blip>
          <a:srcRect b="11742"/>
          <a:stretch>
            <a:fillRect/>
          </a:stretch>
        </p:blipFill>
        <p:spPr bwMode="auto">
          <a:xfrm>
            <a:off x="1488442" y="401322"/>
            <a:ext cx="11650981" cy="5443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Box 3"/>
          <p:cNvSpPr txBox="1">
            <a:spLocks noChangeArrowheads="1"/>
          </p:cNvSpPr>
          <p:nvPr/>
        </p:nvSpPr>
        <p:spPr bwMode="auto">
          <a:xfrm>
            <a:off x="-1270" y="6217636"/>
            <a:ext cx="14630400" cy="1920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6304" tIns="73152" rIns="146304" bIns="73152">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base" hangingPunct="1">
              <a:spcBef>
                <a:spcPct val="0"/>
              </a:spcBef>
              <a:spcAft>
                <a:spcPct val="0"/>
              </a:spcAft>
              <a:buNone/>
              <a:defRPr/>
            </a:pPr>
            <a:endParaRPr lang="en-US" altLang="en-US" sz="2600" dirty="0">
              <a:solidFill>
                <a:srgbClr val="000000"/>
              </a:solidFill>
              <a:latin typeface="Arial" charset="0"/>
              <a:cs typeface="Arial" charset="0"/>
            </a:endParaRPr>
          </a:p>
          <a:p>
            <a:pPr algn="ctr" eaLnBrk="1" fontAlgn="base" hangingPunct="1">
              <a:spcBef>
                <a:spcPct val="0"/>
              </a:spcBef>
              <a:spcAft>
                <a:spcPct val="0"/>
              </a:spcAft>
              <a:buNone/>
              <a:defRPr/>
            </a:pPr>
            <a:r>
              <a:rPr lang="en-US" altLang="en-US" sz="2600" dirty="0">
                <a:solidFill>
                  <a:srgbClr val="000000"/>
                </a:solidFill>
                <a:latin typeface="Arial" charset="0"/>
                <a:cs typeface="Arial" charset="0"/>
              </a:rPr>
              <a:t>© Copyright 2017 Texas Instruments Incorporated.  All rights reserved.</a:t>
            </a:r>
            <a:endParaRPr lang="en-US" altLang="en-US" sz="2600" b="1" dirty="0">
              <a:solidFill>
                <a:srgbClr val="000000"/>
              </a:solidFill>
              <a:latin typeface="Arial" charset="0"/>
              <a:cs typeface="Arial" charset="0"/>
            </a:endParaRPr>
          </a:p>
          <a:p>
            <a:pPr algn="ctr" eaLnBrk="1" fontAlgn="base" hangingPunct="1">
              <a:spcBef>
                <a:spcPct val="0"/>
              </a:spcBef>
              <a:spcAft>
                <a:spcPct val="0"/>
              </a:spcAft>
              <a:buNone/>
              <a:defRPr/>
            </a:pPr>
            <a:endParaRPr lang="en-US" altLang="en-US" sz="1600" dirty="0">
              <a:solidFill>
                <a:srgbClr val="000000"/>
              </a:solidFill>
              <a:latin typeface="Arial" charset="0"/>
              <a:cs typeface="Arial" charset="0"/>
            </a:endParaRPr>
          </a:p>
          <a:p>
            <a:pPr algn="ctr" eaLnBrk="1" fontAlgn="base" hangingPunct="1">
              <a:spcBef>
                <a:spcPct val="0"/>
              </a:spcBef>
              <a:spcAft>
                <a:spcPct val="0"/>
              </a:spcAft>
              <a:buNone/>
              <a:defRPr/>
            </a:pPr>
            <a:r>
              <a:rPr lang="en-US" altLang="en-US" sz="1400" dirty="0">
                <a:solidFill>
                  <a:srgbClr val="000000"/>
                </a:solidFill>
                <a:latin typeface="Arial" charset="0"/>
                <a:cs typeface="Arial" charset="0"/>
              </a:rPr>
              <a:t>This material is provided strictly “as-is,” for informational purposes only, and without any warranty.  </a:t>
            </a:r>
          </a:p>
          <a:p>
            <a:pPr algn="ctr" eaLnBrk="1" fontAlgn="base" hangingPunct="1">
              <a:spcBef>
                <a:spcPct val="0"/>
              </a:spcBef>
              <a:spcAft>
                <a:spcPct val="0"/>
              </a:spcAft>
              <a:buNone/>
              <a:defRPr/>
            </a:pPr>
            <a:r>
              <a:rPr lang="en-US" altLang="en-US" sz="1400" dirty="0">
                <a:solidFill>
                  <a:srgbClr val="000000"/>
                </a:solidFill>
                <a:latin typeface="Arial" charset="0"/>
                <a:cs typeface="Arial" charset="0"/>
              </a:rPr>
              <a:t>Use of this material is subject to TI’s</a:t>
            </a:r>
            <a:r>
              <a:rPr lang="en-US" altLang="en-US" sz="1400" b="1" dirty="0">
                <a:solidFill>
                  <a:srgbClr val="000000"/>
                </a:solidFill>
                <a:latin typeface="Arial" charset="0"/>
                <a:cs typeface="Arial" charset="0"/>
              </a:rPr>
              <a:t> </a:t>
            </a:r>
            <a:r>
              <a:rPr lang="en-US" altLang="en-US" sz="1400" dirty="0">
                <a:ln>
                  <a:solidFill>
                    <a:prstClr val="black"/>
                  </a:solidFill>
                </a:ln>
                <a:solidFill>
                  <a:srgbClr val="000000"/>
                </a:solidFill>
                <a:latin typeface="Arial" charset="0"/>
                <a:cs typeface="Arial" charset="0"/>
              </a:rPr>
              <a:t>Terms of Use</a:t>
            </a:r>
            <a:r>
              <a:rPr lang="en-US" altLang="en-US" sz="1400" b="1" dirty="0">
                <a:solidFill>
                  <a:srgbClr val="000000"/>
                </a:solidFill>
                <a:latin typeface="Arial" charset="0"/>
                <a:cs typeface="Arial" charset="0"/>
              </a:rPr>
              <a:t>, </a:t>
            </a:r>
            <a:r>
              <a:rPr lang="en-US" altLang="en-US" sz="1400" dirty="0">
                <a:solidFill>
                  <a:srgbClr val="000000"/>
                </a:solidFill>
                <a:latin typeface="Arial" charset="0"/>
                <a:cs typeface="Arial" charset="0"/>
              </a:rPr>
              <a:t>viewable at TI.com  </a:t>
            </a:r>
          </a:p>
          <a:p>
            <a:pPr algn="ctr" eaLnBrk="1" fontAlgn="base" hangingPunct="1">
              <a:spcBef>
                <a:spcPct val="0"/>
              </a:spcBef>
              <a:spcAft>
                <a:spcPct val="0"/>
              </a:spcAft>
              <a:buNone/>
              <a:defRPr/>
            </a:pPr>
            <a:endParaRPr lang="en-US" altLang="en-US" sz="1600" b="1" dirty="0">
              <a:solidFill>
                <a:srgbClr val="000000"/>
              </a:solidFill>
              <a:latin typeface="Arial" charset="0"/>
              <a:cs typeface="Arial" charset="0"/>
            </a:endParaRPr>
          </a:p>
        </p:txBody>
      </p:sp>
    </p:spTree>
    <p:extLst>
      <p:ext uri="{BB962C8B-B14F-4D97-AF65-F5344CB8AC3E}">
        <p14:creationId xmlns:p14="http://schemas.microsoft.com/office/powerpoint/2010/main" val="13617075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 Domain vs. Frequency Domain</a:t>
            </a:r>
            <a:endParaRPr lang="en-US" dirty="0"/>
          </a:p>
        </p:txBody>
      </p:sp>
      <p:sp>
        <p:nvSpPr>
          <p:cNvPr id="4" name="Slide Number Placeholder 3"/>
          <p:cNvSpPr>
            <a:spLocks noGrp="1"/>
          </p:cNvSpPr>
          <p:nvPr>
            <p:ph type="sldNum" sz="quarter" idx="10"/>
          </p:nvPr>
        </p:nvSpPr>
        <p:spPr/>
        <p:txBody>
          <a:bodyPr/>
          <a:lstStyle/>
          <a:p>
            <a:fld id="{3B20521C-F793-4067-BB07-C7AF74E21EF3}" type="slidenum">
              <a:rPr lang="en-US" smtClean="0"/>
              <a:pPr/>
              <a:t>2</a:t>
            </a:fld>
            <a:endParaRPr lang="en-US"/>
          </a:p>
        </p:txBody>
      </p:sp>
      <p:pic>
        <p:nvPicPr>
          <p:cNvPr id="2355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7505" y="985607"/>
            <a:ext cx="6060014" cy="3543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5"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6591" b="4558"/>
          <a:stretch/>
        </p:blipFill>
        <p:spPr bwMode="auto">
          <a:xfrm>
            <a:off x="5651648" y="5182691"/>
            <a:ext cx="2773652" cy="228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90606" y="1024796"/>
            <a:ext cx="6060014" cy="3543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Straight Connector 7"/>
          <p:cNvCxnSpPr>
            <a:stCxn id="12" idx="1"/>
          </p:cNvCxnSpPr>
          <p:nvPr/>
        </p:nvCxnSpPr>
        <p:spPr>
          <a:xfrm flipH="1" flipV="1">
            <a:off x="4694320" y="1426383"/>
            <a:ext cx="667752" cy="15388"/>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4768458" y="3320937"/>
            <a:ext cx="527291" cy="0"/>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362072" y="1241716"/>
            <a:ext cx="1927001" cy="400110"/>
          </a:xfrm>
          <a:prstGeom prst="rect">
            <a:avLst/>
          </a:prstGeom>
          <a:solidFill>
            <a:schemeClr val="bg1"/>
          </a:solidFill>
        </p:spPr>
        <p:txBody>
          <a:bodyPr wrap="square" rtlCol="0">
            <a:spAutoFit/>
          </a:bodyPr>
          <a:lstStyle/>
          <a:p>
            <a:r>
              <a:rPr lang="en-US" sz="2000" dirty="0" smtClean="0"/>
              <a:t>1Vpk @ 1kHz</a:t>
            </a:r>
            <a:endParaRPr lang="en-US" sz="2000" dirty="0"/>
          </a:p>
        </p:txBody>
      </p:sp>
      <p:sp>
        <p:nvSpPr>
          <p:cNvPr id="18" name="TextBox 17"/>
          <p:cNvSpPr txBox="1"/>
          <p:nvPr/>
        </p:nvSpPr>
        <p:spPr>
          <a:xfrm>
            <a:off x="5114139" y="2076831"/>
            <a:ext cx="2276467" cy="400110"/>
          </a:xfrm>
          <a:prstGeom prst="rect">
            <a:avLst/>
          </a:prstGeom>
          <a:solidFill>
            <a:schemeClr val="bg1"/>
          </a:solidFill>
        </p:spPr>
        <p:txBody>
          <a:bodyPr wrap="square" rtlCol="0">
            <a:spAutoFit/>
          </a:bodyPr>
          <a:lstStyle/>
          <a:p>
            <a:r>
              <a:rPr lang="en-US" sz="2000" dirty="0" smtClean="0"/>
              <a:t>0.1Vpk @ 10kHz</a:t>
            </a:r>
            <a:endParaRPr lang="en-US" sz="2000" dirty="0"/>
          </a:p>
        </p:txBody>
      </p:sp>
      <p:sp>
        <p:nvSpPr>
          <p:cNvPr id="19" name="TextBox 18"/>
          <p:cNvSpPr txBox="1"/>
          <p:nvPr/>
        </p:nvSpPr>
        <p:spPr>
          <a:xfrm>
            <a:off x="5362074" y="3099164"/>
            <a:ext cx="1572126" cy="707886"/>
          </a:xfrm>
          <a:prstGeom prst="rect">
            <a:avLst/>
          </a:prstGeom>
          <a:solidFill>
            <a:schemeClr val="bg1"/>
          </a:solidFill>
        </p:spPr>
        <p:txBody>
          <a:bodyPr wrap="square" rtlCol="0">
            <a:spAutoFit/>
          </a:bodyPr>
          <a:lstStyle/>
          <a:p>
            <a:r>
              <a:rPr lang="en-US" sz="2000" dirty="0" smtClean="0"/>
              <a:t>Sum of both signals</a:t>
            </a:r>
            <a:endParaRPr lang="en-US" sz="2000" dirty="0"/>
          </a:p>
        </p:txBody>
      </p:sp>
      <p:cxnSp>
        <p:nvCxnSpPr>
          <p:cNvPr id="21" name="Straight Connector 20"/>
          <p:cNvCxnSpPr>
            <a:stCxn id="18" idx="1"/>
          </p:cNvCxnSpPr>
          <p:nvPr/>
        </p:nvCxnSpPr>
        <p:spPr>
          <a:xfrm flipH="1">
            <a:off x="4922521" y="2276886"/>
            <a:ext cx="191618" cy="234445"/>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8673737" y="831429"/>
            <a:ext cx="3892732" cy="400110"/>
          </a:xfrm>
          <a:prstGeom prst="rect">
            <a:avLst/>
          </a:prstGeom>
          <a:solidFill>
            <a:schemeClr val="bg1"/>
          </a:solidFill>
        </p:spPr>
        <p:txBody>
          <a:bodyPr wrap="square" rtlCol="0">
            <a:spAutoFit/>
          </a:bodyPr>
          <a:lstStyle/>
          <a:p>
            <a:r>
              <a:rPr lang="en-US" sz="2000" b="1" dirty="0" smtClean="0"/>
              <a:t>Fourier Spectrum for </a:t>
            </a:r>
            <a:r>
              <a:rPr lang="en-US" sz="2000" b="1" dirty="0" err="1" smtClean="0"/>
              <a:t>Vout</a:t>
            </a:r>
            <a:endParaRPr lang="en-US" sz="2000" b="1" dirty="0"/>
          </a:p>
        </p:txBody>
      </p:sp>
      <p:cxnSp>
        <p:nvCxnSpPr>
          <p:cNvPr id="28" name="Straight Connector 27"/>
          <p:cNvCxnSpPr>
            <a:stCxn id="29" idx="1"/>
          </p:cNvCxnSpPr>
          <p:nvPr/>
        </p:nvCxnSpPr>
        <p:spPr>
          <a:xfrm flipH="1" flipV="1">
            <a:off x="9952349" y="1663266"/>
            <a:ext cx="667754" cy="15388"/>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0620103" y="1478599"/>
            <a:ext cx="1946366" cy="400110"/>
          </a:xfrm>
          <a:prstGeom prst="rect">
            <a:avLst/>
          </a:prstGeom>
          <a:solidFill>
            <a:schemeClr val="bg1"/>
          </a:solidFill>
        </p:spPr>
        <p:txBody>
          <a:bodyPr wrap="square" rtlCol="0">
            <a:spAutoFit/>
          </a:bodyPr>
          <a:lstStyle/>
          <a:p>
            <a:r>
              <a:rPr lang="en-US" sz="2000" dirty="0" smtClean="0"/>
              <a:t>1Vpk @ 1kHz</a:t>
            </a:r>
            <a:endParaRPr lang="en-US" sz="2000" dirty="0"/>
          </a:p>
        </p:txBody>
      </p:sp>
      <p:sp>
        <p:nvSpPr>
          <p:cNvPr id="30" name="TextBox 29"/>
          <p:cNvSpPr txBox="1"/>
          <p:nvPr/>
        </p:nvSpPr>
        <p:spPr>
          <a:xfrm>
            <a:off x="11937334" y="3052997"/>
            <a:ext cx="2302707" cy="400110"/>
          </a:xfrm>
          <a:prstGeom prst="rect">
            <a:avLst/>
          </a:prstGeom>
          <a:solidFill>
            <a:schemeClr val="bg1"/>
          </a:solidFill>
        </p:spPr>
        <p:txBody>
          <a:bodyPr wrap="square" rtlCol="0">
            <a:spAutoFit/>
          </a:bodyPr>
          <a:lstStyle/>
          <a:p>
            <a:r>
              <a:rPr lang="en-US" sz="2000" dirty="0" smtClean="0"/>
              <a:t>0.1Vpk @ 10kHz</a:t>
            </a:r>
            <a:endParaRPr lang="en-US" sz="2000" dirty="0"/>
          </a:p>
        </p:txBody>
      </p:sp>
      <p:cxnSp>
        <p:nvCxnSpPr>
          <p:cNvPr id="31" name="Straight Connector 30"/>
          <p:cNvCxnSpPr>
            <a:stCxn id="30" idx="1"/>
          </p:cNvCxnSpPr>
          <p:nvPr/>
        </p:nvCxnSpPr>
        <p:spPr>
          <a:xfrm flipH="1">
            <a:off x="11554098" y="3253052"/>
            <a:ext cx="383236" cy="234445"/>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239245" y="4597916"/>
            <a:ext cx="3520470" cy="584775"/>
          </a:xfrm>
          <a:prstGeom prst="rect">
            <a:avLst/>
          </a:prstGeom>
          <a:noFill/>
        </p:spPr>
        <p:txBody>
          <a:bodyPr wrap="square" rtlCol="0">
            <a:spAutoFit/>
          </a:bodyPr>
          <a:lstStyle/>
          <a:p>
            <a:r>
              <a:rPr lang="en-US" sz="3200" b="1" dirty="0" smtClean="0">
                <a:solidFill>
                  <a:srgbClr val="FF0000"/>
                </a:solidFill>
              </a:rPr>
              <a:t>Time Domain</a:t>
            </a:r>
            <a:endParaRPr lang="en-US" sz="3200" b="1" dirty="0">
              <a:solidFill>
                <a:srgbClr val="FF0000"/>
              </a:solidFill>
            </a:endParaRPr>
          </a:p>
        </p:txBody>
      </p:sp>
      <p:sp>
        <p:nvSpPr>
          <p:cNvPr id="20" name="TextBox 19"/>
          <p:cNvSpPr txBox="1"/>
          <p:nvPr/>
        </p:nvSpPr>
        <p:spPr>
          <a:xfrm>
            <a:off x="8778239" y="4629487"/>
            <a:ext cx="4402183" cy="584775"/>
          </a:xfrm>
          <a:prstGeom prst="rect">
            <a:avLst/>
          </a:prstGeom>
          <a:noFill/>
        </p:spPr>
        <p:txBody>
          <a:bodyPr wrap="square" rtlCol="0">
            <a:spAutoFit/>
          </a:bodyPr>
          <a:lstStyle/>
          <a:p>
            <a:r>
              <a:rPr lang="en-US" sz="3200" b="1" dirty="0" smtClean="0">
                <a:solidFill>
                  <a:srgbClr val="FF0000"/>
                </a:solidFill>
              </a:rPr>
              <a:t>Frequency Domain</a:t>
            </a:r>
            <a:endParaRPr lang="en-US" sz="3200" b="1" dirty="0">
              <a:solidFill>
                <a:srgbClr val="FF0000"/>
              </a:solidFill>
            </a:endParaRPr>
          </a:p>
        </p:txBody>
      </p:sp>
    </p:spTree>
    <p:extLst>
      <p:ext uri="{BB962C8B-B14F-4D97-AF65-F5344CB8AC3E}">
        <p14:creationId xmlns:p14="http://schemas.microsoft.com/office/powerpoint/2010/main" val="33731564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Infinite Series for a Triangle Wave</a:t>
            </a:r>
          </a:p>
        </p:txBody>
      </p:sp>
      <p:sp>
        <p:nvSpPr>
          <p:cNvPr id="3" name="Slide Number Placeholder 2"/>
          <p:cNvSpPr>
            <a:spLocks noGrp="1"/>
          </p:cNvSpPr>
          <p:nvPr>
            <p:ph type="sldNum" sz="quarter" idx="10"/>
          </p:nvPr>
        </p:nvSpPr>
        <p:spPr/>
        <p:txBody>
          <a:bodyPr/>
          <a:lstStyle/>
          <a:p>
            <a:fld id="{803D9FE4-F784-4A94-8F3E-54A098F0E8CC}" type="slidenum">
              <a:rPr lang="en-US" smtClean="0"/>
              <a:pPr/>
              <a:t>3</a:t>
            </a:fld>
            <a:endParaRPr lang="en-US"/>
          </a:p>
        </p:txBody>
      </p:sp>
      <p:pic>
        <p:nvPicPr>
          <p:cNvPr id="7" name="Picture 3"/>
          <p:cNvPicPr>
            <a:picLocks noChangeAspect="1" noChangeArrowheads="1"/>
          </p:cNvPicPr>
          <p:nvPr/>
        </p:nvPicPr>
        <p:blipFill>
          <a:blip r:embed="rId3" cstate="print"/>
          <a:srcRect/>
          <a:stretch>
            <a:fillRect/>
          </a:stretch>
        </p:blipFill>
        <p:spPr bwMode="auto">
          <a:xfrm>
            <a:off x="295808" y="1033634"/>
            <a:ext cx="6001606" cy="5618481"/>
          </a:xfrm>
          <a:prstGeom prst="rect">
            <a:avLst/>
          </a:prstGeom>
          <a:noFill/>
          <a:ln w="9525">
            <a:noFill/>
            <a:miter lim="800000"/>
            <a:headEnd/>
            <a:tailEnd/>
          </a:ln>
          <a:effectLst/>
        </p:spPr>
      </p:pic>
      <p:pic>
        <p:nvPicPr>
          <p:cNvPr id="8" name="Picture 4"/>
          <p:cNvPicPr>
            <a:picLocks noChangeAspect="1" noChangeArrowheads="1"/>
          </p:cNvPicPr>
          <p:nvPr/>
        </p:nvPicPr>
        <p:blipFill>
          <a:blip r:embed="rId4" cstate="print"/>
          <a:srcRect/>
          <a:stretch>
            <a:fillRect/>
          </a:stretch>
        </p:blipFill>
        <p:spPr bwMode="auto">
          <a:xfrm>
            <a:off x="6490410" y="848572"/>
            <a:ext cx="6001606" cy="5811521"/>
          </a:xfrm>
          <a:prstGeom prst="rect">
            <a:avLst/>
          </a:prstGeom>
          <a:noFill/>
          <a:ln w="9525">
            <a:noFill/>
            <a:miter lim="800000"/>
            <a:headEnd/>
            <a:tailEnd/>
          </a:ln>
          <a:effectLst/>
        </p:spPr>
      </p:pic>
      <p:pic>
        <p:nvPicPr>
          <p:cNvPr id="9" name="Picture 2"/>
          <p:cNvPicPr>
            <a:picLocks noChangeAspect="1" noChangeArrowheads="1"/>
          </p:cNvPicPr>
          <p:nvPr/>
        </p:nvPicPr>
        <p:blipFill>
          <a:blip r:embed="rId5" cstate="print"/>
          <a:srcRect t="12991" r="43098" b="17129"/>
          <a:stretch>
            <a:fillRect/>
          </a:stretch>
        </p:blipFill>
        <p:spPr bwMode="auto">
          <a:xfrm>
            <a:off x="8909943" y="1680633"/>
            <a:ext cx="5207528" cy="1492124"/>
          </a:xfrm>
          <a:prstGeom prst="rect">
            <a:avLst/>
          </a:prstGeom>
          <a:solidFill>
            <a:schemeClr val="bg1"/>
          </a:solidFill>
          <a:ln w="38100">
            <a:solidFill>
              <a:srgbClr val="FF0000"/>
            </a:solidFill>
            <a:miter lim="800000"/>
            <a:headEnd/>
            <a:tailEnd/>
          </a:ln>
          <a:effectLst/>
        </p:spPr>
      </p:pic>
      <p:sp>
        <p:nvSpPr>
          <p:cNvPr id="10" name="TextBox 9"/>
          <p:cNvSpPr txBox="1"/>
          <p:nvPr/>
        </p:nvSpPr>
        <p:spPr>
          <a:xfrm>
            <a:off x="1816880" y="6743915"/>
            <a:ext cx="3520470" cy="584775"/>
          </a:xfrm>
          <a:prstGeom prst="rect">
            <a:avLst/>
          </a:prstGeom>
          <a:noFill/>
        </p:spPr>
        <p:txBody>
          <a:bodyPr wrap="square" rtlCol="0">
            <a:spAutoFit/>
          </a:bodyPr>
          <a:lstStyle/>
          <a:p>
            <a:r>
              <a:rPr lang="en-US" sz="3200" b="1" dirty="0" smtClean="0">
                <a:solidFill>
                  <a:srgbClr val="FF0000"/>
                </a:solidFill>
              </a:rPr>
              <a:t>Time Domain</a:t>
            </a:r>
            <a:endParaRPr lang="en-US" sz="3200" b="1" dirty="0">
              <a:solidFill>
                <a:srgbClr val="FF0000"/>
              </a:solidFill>
            </a:endParaRPr>
          </a:p>
        </p:txBody>
      </p:sp>
      <p:sp>
        <p:nvSpPr>
          <p:cNvPr id="11" name="TextBox 10"/>
          <p:cNvSpPr txBox="1"/>
          <p:nvPr/>
        </p:nvSpPr>
        <p:spPr>
          <a:xfrm>
            <a:off x="8355874" y="6775486"/>
            <a:ext cx="4402183" cy="584775"/>
          </a:xfrm>
          <a:prstGeom prst="rect">
            <a:avLst/>
          </a:prstGeom>
          <a:noFill/>
        </p:spPr>
        <p:txBody>
          <a:bodyPr wrap="square" rtlCol="0">
            <a:spAutoFit/>
          </a:bodyPr>
          <a:lstStyle/>
          <a:p>
            <a:r>
              <a:rPr lang="en-US" sz="3200" b="1" dirty="0" smtClean="0">
                <a:solidFill>
                  <a:srgbClr val="FF0000"/>
                </a:solidFill>
              </a:rPr>
              <a:t>Frequency Domain</a:t>
            </a:r>
            <a:endParaRPr lang="en-US" sz="3200" b="1" dirty="0">
              <a:solidFill>
                <a:srgbClr val="FF0000"/>
              </a:solidFill>
            </a:endParaRPr>
          </a:p>
        </p:txBody>
      </p:sp>
    </p:spTree>
    <p:extLst>
      <p:ext uri="{BB962C8B-B14F-4D97-AF65-F5344CB8AC3E}">
        <p14:creationId xmlns:p14="http://schemas.microsoft.com/office/powerpoint/2010/main" val="420227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Dynamic Characteristics</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4</a:t>
            </a:fld>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2494080557"/>
              </p:ext>
            </p:extLst>
          </p:nvPr>
        </p:nvGraphicFramePr>
        <p:xfrm>
          <a:off x="6882656" y="1600200"/>
          <a:ext cx="7575076" cy="4953000"/>
        </p:xfrm>
        <a:graphic>
          <a:graphicData uri="http://schemas.openxmlformats.org/presentationml/2006/ole">
            <mc:AlternateContent xmlns:mc="http://schemas.openxmlformats.org/markup-compatibility/2006">
              <mc:Choice xmlns:v="urn:schemas-microsoft-com:vml" Requires="v">
                <p:oleObj spid="_x0000_s51945" name="Visio" r:id="rId4" imgW="7273275" imgH="4591080" progId="Visio.Drawing.11">
                  <p:embed/>
                </p:oleObj>
              </mc:Choice>
              <mc:Fallback>
                <p:oleObj name="Visio" r:id="rId4" imgW="7273275" imgH="4591080" progId="Visio.Drawing.11">
                  <p:embed/>
                  <p:pic>
                    <p:nvPicPr>
                      <p:cNvPr id="0" name="Picture 6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82656" y="1600200"/>
                        <a:ext cx="7575076" cy="4953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2173229671"/>
              </p:ext>
            </p:extLst>
          </p:nvPr>
        </p:nvGraphicFramePr>
        <p:xfrm>
          <a:off x="457200" y="1524000"/>
          <a:ext cx="6310313" cy="5259387"/>
        </p:xfrm>
        <a:graphic>
          <a:graphicData uri="http://schemas.openxmlformats.org/presentationml/2006/ole">
            <mc:AlternateContent xmlns:mc="http://schemas.openxmlformats.org/markup-compatibility/2006">
              <mc:Choice xmlns:v="urn:schemas-microsoft-com:vml" Requires="v">
                <p:oleObj spid="_x0000_s51946" name="Visio" r:id="rId7" imgW="6309873" imgH="5259168" progId="">
                  <p:embed/>
                </p:oleObj>
              </mc:Choice>
              <mc:Fallback>
                <p:oleObj name="Visio" r:id="rId7" imgW="6309873" imgH="5259168" progId="">
                  <p:embed/>
                  <p:pic>
                    <p:nvPicPr>
                      <p:cNvPr id="0" name="Picture 6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7200" y="1524000"/>
                        <a:ext cx="6310313" cy="5259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0207657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Signal to Noise Ratio (SNR)</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5</a:t>
            </a:fld>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2494080557"/>
              </p:ext>
            </p:extLst>
          </p:nvPr>
        </p:nvGraphicFramePr>
        <p:xfrm>
          <a:off x="6883400" y="1600200"/>
          <a:ext cx="7573963" cy="4953000"/>
        </p:xfrm>
        <a:graphic>
          <a:graphicData uri="http://schemas.openxmlformats.org/presentationml/2006/ole">
            <mc:AlternateContent xmlns:mc="http://schemas.openxmlformats.org/markup-compatibility/2006">
              <mc:Choice xmlns:v="urn:schemas-microsoft-com:vml" Requires="v">
                <p:oleObj spid="_x0000_s52970" name="Visio" r:id="rId4" imgW="7273275" imgH="4591080" progId="Visio.Drawing.11">
                  <p:embed/>
                </p:oleObj>
              </mc:Choice>
              <mc:Fallback>
                <p:oleObj name="Visio" r:id="rId4" imgW="7273275" imgH="4591080" progId="Visio.Drawing.11">
                  <p:embed/>
                  <p:pic>
                    <p:nvPicPr>
                      <p:cNvPr id="0" name="Picture 6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83400" y="1600200"/>
                        <a:ext cx="7573963" cy="4953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998484581"/>
              </p:ext>
            </p:extLst>
          </p:nvPr>
        </p:nvGraphicFramePr>
        <p:xfrm>
          <a:off x="381000" y="1489075"/>
          <a:ext cx="6400800" cy="4940300"/>
        </p:xfrm>
        <a:graphic>
          <a:graphicData uri="http://schemas.openxmlformats.org/presentationml/2006/ole">
            <mc:AlternateContent xmlns:mc="http://schemas.openxmlformats.org/markup-compatibility/2006">
              <mc:Choice xmlns:v="urn:schemas-microsoft-com:vml" Requires="v">
                <p:oleObj spid="_x0000_s52971" name="Visio" r:id="rId6" imgW="3723512" imgH="2824416" progId="Visio.Drawing.11">
                  <p:embed/>
                </p:oleObj>
              </mc:Choice>
              <mc:Fallback>
                <p:oleObj name="Visio" r:id="rId6" imgW="3723512" imgH="2824416" progId="Visio.Drawing.11">
                  <p:embed/>
                  <p:pic>
                    <p:nvPicPr>
                      <p:cNvPr id="0" name="Picture 6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1000" y="1489075"/>
                        <a:ext cx="6400800" cy="4940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4982358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Signal to Noise Ratio (SNR)</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6</a:t>
            </a:fld>
            <a:endParaRPr lang="en-US"/>
          </a:p>
        </p:txBody>
      </p:sp>
      <mc:AlternateContent xmlns:mc="http://schemas.openxmlformats.org/markup-compatibility/2006" xmlns:a14="http://schemas.microsoft.com/office/drawing/2010/main">
        <mc:Choice Requires="a14">
          <p:graphicFrame>
            <p:nvGraphicFramePr>
              <p:cNvPr id="7" name="Table 6"/>
              <p:cNvGraphicFramePr>
                <a:graphicFrameLocks noGrp="1"/>
              </p:cNvGraphicFramePr>
              <p:nvPr>
                <p:extLst>
                  <p:ext uri="{D42A27DB-BD31-4B8C-83A1-F6EECF244321}">
                    <p14:modId xmlns:p14="http://schemas.microsoft.com/office/powerpoint/2010/main" val="1562652337"/>
                  </p:ext>
                </p:extLst>
              </p:nvPr>
            </p:nvGraphicFramePr>
            <p:xfrm>
              <a:off x="8229600" y="1524000"/>
              <a:ext cx="4800600" cy="5511903"/>
            </p:xfrm>
            <a:graphic>
              <a:graphicData uri="http://schemas.openxmlformats.org/drawingml/2006/table">
                <a:tbl>
                  <a:tblPr firstRow="1" bandRow="1">
                    <a:tableStyleId>{5C22544A-7EE6-4342-B048-85BDC9FD1C3A}</a:tableStyleId>
                  </a:tblPr>
                  <a:tblGrid>
                    <a:gridCol w="4800600"/>
                  </a:tblGrid>
                  <a:tr h="53340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Measured Ratio:</a:t>
                          </a:r>
                          <a:endParaRPr lang="en-US" b="1"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14300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solidFill>
                                      <a:schemeClr val="tx1"/>
                                    </a:solidFill>
                                    <a:latin typeface="Cambria Math"/>
                                    <a:ea typeface="Cambria Math"/>
                                  </a:rPr>
                                  <m:t>𝑆𝑁𝑅</m:t>
                                </m:r>
                                <m:r>
                                  <a:rPr lang="en-US" b="0" i="1" smtClean="0">
                                    <a:solidFill>
                                      <a:schemeClr val="tx1"/>
                                    </a:solidFill>
                                    <a:latin typeface="Cambria Math"/>
                                    <a:ea typeface="Cambria Math"/>
                                  </a:rPr>
                                  <m:t>(</m:t>
                                </m:r>
                                <m:f>
                                  <m:fPr>
                                    <m:type m:val="lin"/>
                                    <m:ctrlPr>
                                      <a:rPr lang="en-US" b="0" i="1" smtClean="0">
                                        <a:solidFill>
                                          <a:schemeClr val="tx1"/>
                                        </a:solidFill>
                                        <a:latin typeface="Cambria Math"/>
                                        <a:ea typeface="Cambria Math"/>
                                      </a:rPr>
                                    </m:ctrlPr>
                                  </m:fPr>
                                  <m:num>
                                    <m:r>
                                      <a:rPr lang="en-US" b="0" i="1" smtClean="0">
                                        <a:solidFill>
                                          <a:schemeClr val="tx1"/>
                                        </a:solidFill>
                                        <a:latin typeface="Cambria Math"/>
                                        <a:ea typeface="Cambria Math"/>
                                      </a:rPr>
                                      <m:t>𝑉</m:t>
                                    </m:r>
                                  </m:num>
                                  <m:den>
                                    <m:r>
                                      <a:rPr lang="en-US" b="0" i="1" smtClean="0">
                                        <a:solidFill>
                                          <a:schemeClr val="tx1"/>
                                        </a:solidFill>
                                        <a:latin typeface="Cambria Math"/>
                                        <a:ea typeface="Cambria Math"/>
                                      </a:rPr>
                                      <m:t>𝑉</m:t>
                                    </m:r>
                                  </m:den>
                                </m:f>
                                <m:r>
                                  <a:rPr lang="en-US" b="0" i="1" smtClean="0">
                                    <a:solidFill>
                                      <a:schemeClr val="tx1"/>
                                    </a:solidFill>
                                    <a:latin typeface="Cambria Math"/>
                                    <a:ea typeface="Cambria Math"/>
                                  </a:rPr>
                                  <m:t>)=</m:t>
                                </m:r>
                                <m:f>
                                  <m:fPr>
                                    <m:ctrlPr>
                                      <a:rPr lang="en-US" b="0" i="1" smtClean="0">
                                        <a:solidFill>
                                          <a:schemeClr val="tx1"/>
                                        </a:solidFill>
                                        <a:latin typeface="Cambria Math"/>
                                        <a:ea typeface="Cambria Math"/>
                                      </a:rPr>
                                    </m:ctrlPr>
                                  </m:fPr>
                                  <m:num>
                                    <m:sSub>
                                      <m:sSubPr>
                                        <m:ctrlPr>
                                          <a:rPr lang="en-US" b="0" i="1" smtClean="0">
                                            <a:solidFill>
                                              <a:schemeClr val="tx1"/>
                                            </a:solidFill>
                                            <a:latin typeface="Cambria Math"/>
                                            <a:ea typeface="Cambria Math"/>
                                          </a:rPr>
                                        </m:ctrlPr>
                                      </m:sSubPr>
                                      <m:e>
                                        <m:r>
                                          <a:rPr lang="en-US" b="0" i="1" smtClean="0">
                                            <a:solidFill>
                                              <a:schemeClr val="tx1"/>
                                            </a:solidFill>
                                            <a:latin typeface="Cambria Math"/>
                                            <a:ea typeface="Cambria Math"/>
                                          </a:rPr>
                                          <m:t>𝑉</m:t>
                                        </m:r>
                                      </m:e>
                                      <m:sub>
                                        <m:r>
                                          <a:rPr lang="en-US" b="0" i="1" smtClean="0">
                                            <a:solidFill>
                                              <a:schemeClr val="tx1"/>
                                            </a:solidFill>
                                            <a:latin typeface="Cambria Math"/>
                                            <a:ea typeface="Cambria Math"/>
                                          </a:rPr>
                                          <m:t>𝑆</m:t>
                                        </m:r>
                                      </m:sub>
                                    </m:sSub>
                                  </m:num>
                                  <m:den>
                                    <m:sSub>
                                      <m:sSubPr>
                                        <m:ctrlPr>
                                          <a:rPr lang="en-US" b="0" i="1" smtClean="0">
                                            <a:solidFill>
                                              <a:schemeClr val="tx1"/>
                                            </a:solidFill>
                                            <a:latin typeface="Cambria Math"/>
                                            <a:ea typeface="Cambria Math"/>
                                          </a:rPr>
                                        </m:ctrlPr>
                                      </m:sSubPr>
                                      <m:e>
                                        <m:r>
                                          <a:rPr lang="en-US" b="0" i="1" smtClean="0">
                                            <a:solidFill>
                                              <a:schemeClr val="tx1"/>
                                            </a:solidFill>
                                            <a:latin typeface="Cambria Math"/>
                                            <a:ea typeface="Cambria Math"/>
                                          </a:rPr>
                                          <m:t>𝑉</m:t>
                                        </m:r>
                                      </m:e>
                                      <m:sub>
                                        <m:r>
                                          <a:rPr lang="en-US" b="0" i="1" smtClean="0">
                                            <a:solidFill>
                                              <a:schemeClr val="tx1"/>
                                            </a:solidFill>
                                            <a:latin typeface="Cambria Math"/>
                                            <a:ea typeface="Cambria Math"/>
                                          </a:rPr>
                                          <m:t>𝑁</m:t>
                                        </m:r>
                                      </m:sub>
                                    </m:sSub>
                                  </m:den>
                                </m:f>
                              </m:oMath>
                            </m:oMathPara>
                          </a14:m>
                          <a:endParaRPr lang="en-US"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66253">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Measured dB:</a:t>
                          </a:r>
                          <a:endParaRPr lang="en-US" b="1"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186347">
                    <a:tc>
                      <a:txBody>
                        <a:bodyPr/>
                        <a:lstStyle/>
                        <a:p>
                          <a:pPr algn="l"/>
                          <a14:m>
                            <m:oMathPara xmlns:m="http://schemas.openxmlformats.org/officeDocument/2006/math">
                              <m:oMathParaPr>
                                <m:jc m:val="left"/>
                              </m:oMathParaPr>
                              <m:oMath xmlns:m="http://schemas.openxmlformats.org/officeDocument/2006/math">
                                <m:r>
                                  <a:rPr lang="en-US" b="0" i="1" smtClean="0">
                                    <a:solidFill>
                                      <a:schemeClr val="tx1"/>
                                    </a:solidFill>
                                    <a:latin typeface="Cambria Math"/>
                                    <a:ea typeface="Cambria Math"/>
                                  </a:rPr>
                                  <m:t>𝑆𝑁𝑅</m:t>
                                </m:r>
                                <m:r>
                                  <a:rPr lang="en-US" b="0" i="1" smtClean="0">
                                    <a:solidFill>
                                      <a:schemeClr val="tx1"/>
                                    </a:solidFill>
                                    <a:latin typeface="Cambria Math"/>
                                    <a:ea typeface="Cambria Math"/>
                                  </a:rPr>
                                  <m:t>(</m:t>
                                </m:r>
                                <m:r>
                                  <a:rPr lang="en-US" b="0" i="1" smtClean="0">
                                    <a:solidFill>
                                      <a:schemeClr val="tx1"/>
                                    </a:solidFill>
                                    <a:latin typeface="Cambria Math"/>
                                    <a:ea typeface="Cambria Math"/>
                                  </a:rPr>
                                  <m:t>𝑑𝐵</m:t>
                                </m:r>
                                <m:r>
                                  <a:rPr lang="en-US" b="0" i="1" smtClean="0">
                                    <a:solidFill>
                                      <a:schemeClr val="tx1"/>
                                    </a:solidFill>
                                    <a:latin typeface="Cambria Math"/>
                                    <a:ea typeface="Cambria Math"/>
                                  </a:rPr>
                                  <m:t>)=20∙</m:t>
                                </m:r>
                                <m:r>
                                  <a:rPr lang="en-US" b="0" i="1" smtClean="0">
                                    <a:solidFill>
                                      <a:schemeClr val="tx1"/>
                                    </a:solidFill>
                                    <a:latin typeface="Cambria Math"/>
                                    <a:ea typeface="Cambria Math"/>
                                  </a:rPr>
                                  <m:t>𝑙𝑜𝑔</m:t>
                                </m:r>
                                <m:d>
                                  <m:dPr>
                                    <m:ctrlPr>
                                      <a:rPr lang="en-US" b="0" i="1" smtClean="0">
                                        <a:solidFill>
                                          <a:schemeClr val="tx1"/>
                                        </a:solidFill>
                                        <a:latin typeface="Cambria Math"/>
                                        <a:ea typeface="Cambria Math"/>
                                      </a:rPr>
                                    </m:ctrlPr>
                                  </m:dPr>
                                  <m:e>
                                    <m:f>
                                      <m:fPr>
                                        <m:ctrlPr>
                                          <a:rPr lang="en-US" b="0" i="1" smtClean="0">
                                            <a:solidFill>
                                              <a:schemeClr val="tx1"/>
                                            </a:solidFill>
                                            <a:latin typeface="Cambria Math"/>
                                            <a:ea typeface="Cambria Math"/>
                                          </a:rPr>
                                        </m:ctrlPr>
                                      </m:fPr>
                                      <m:num>
                                        <m:sSub>
                                          <m:sSubPr>
                                            <m:ctrlPr>
                                              <a:rPr lang="en-US" b="0" i="1" smtClean="0">
                                                <a:solidFill>
                                                  <a:schemeClr val="tx1"/>
                                                </a:solidFill>
                                                <a:latin typeface="Cambria Math"/>
                                                <a:ea typeface="Cambria Math"/>
                                              </a:rPr>
                                            </m:ctrlPr>
                                          </m:sSubPr>
                                          <m:e>
                                            <m:r>
                                              <a:rPr lang="en-US" b="0" i="1" smtClean="0">
                                                <a:solidFill>
                                                  <a:schemeClr val="tx1"/>
                                                </a:solidFill>
                                                <a:latin typeface="Cambria Math"/>
                                                <a:ea typeface="Cambria Math"/>
                                              </a:rPr>
                                              <m:t>𝑉</m:t>
                                            </m:r>
                                          </m:e>
                                          <m:sub>
                                            <m:r>
                                              <a:rPr lang="en-US" b="0" i="1" smtClean="0">
                                                <a:solidFill>
                                                  <a:schemeClr val="tx1"/>
                                                </a:solidFill>
                                                <a:latin typeface="Cambria Math"/>
                                                <a:ea typeface="Cambria Math"/>
                                              </a:rPr>
                                              <m:t>𝑆</m:t>
                                            </m:r>
                                          </m:sub>
                                        </m:sSub>
                                      </m:num>
                                      <m:den>
                                        <m:sSub>
                                          <m:sSubPr>
                                            <m:ctrlPr>
                                              <a:rPr lang="en-US" b="0" i="1" smtClean="0">
                                                <a:solidFill>
                                                  <a:schemeClr val="tx1"/>
                                                </a:solidFill>
                                                <a:latin typeface="Cambria Math"/>
                                                <a:ea typeface="Cambria Math"/>
                                              </a:rPr>
                                            </m:ctrlPr>
                                          </m:sSubPr>
                                          <m:e>
                                            <m:r>
                                              <a:rPr lang="en-US" b="0" i="1" smtClean="0">
                                                <a:solidFill>
                                                  <a:schemeClr val="tx1"/>
                                                </a:solidFill>
                                                <a:latin typeface="Cambria Math"/>
                                                <a:ea typeface="Cambria Math"/>
                                              </a:rPr>
                                              <m:t>𝑉</m:t>
                                            </m:r>
                                          </m:e>
                                          <m:sub>
                                            <m:r>
                                              <a:rPr lang="en-US" b="0" i="1" smtClean="0">
                                                <a:solidFill>
                                                  <a:schemeClr val="tx1"/>
                                                </a:solidFill>
                                                <a:latin typeface="Cambria Math"/>
                                                <a:ea typeface="Cambria Math"/>
                                              </a:rPr>
                                              <m:t>𝑁</m:t>
                                            </m:r>
                                          </m:sub>
                                        </m:sSub>
                                      </m:den>
                                    </m:f>
                                  </m:e>
                                </m:d>
                              </m:oMath>
                            </m:oMathPara>
                          </a14:m>
                          <a:endParaRPr lang="en-US"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42549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Ideal ADC SNR: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802743">
                    <a:tc>
                      <a:txBody>
                        <a:bodyPr/>
                        <a:lstStyle/>
                        <a:p>
                          <a:pPr algn="l"/>
                          <a14:m>
                            <m:oMathPara xmlns:m="http://schemas.openxmlformats.org/officeDocument/2006/math">
                              <m:oMathParaPr>
                                <m:jc m:val="left"/>
                              </m:oMathParaPr>
                              <m:oMath xmlns:m="http://schemas.openxmlformats.org/officeDocument/2006/math">
                                <m:r>
                                  <a:rPr lang="en-US" b="0" i="1" smtClean="0">
                                    <a:solidFill>
                                      <a:schemeClr val="tx1"/>
                                    </a:solidFill>
                                    <a:latin typeface="Cambria Math"/>
                                  </a:rPr>
                                  <m:t>𝑆𝑁𝑅</m:t>
                                </m:r>
                                <m:d>
                                  <m:dPr>
                                    <m:ctrlPr>
                                      <a:rPr lang="en-US" b="0" i="1" smtClean="0">
                                        <a:solidFill>
                                          <a:schemeClr val="tx1"/>
                                        </a:solidFill>
                                        <a:latin typeface="Cambria Math"/>
                                      </a:rPr>
                                    </m:ctrlPr>
                                  </m:dPr>
                                  <m:e>
                                    <m:r>
                                      <a:rPr lang="en-US" b="0" i="1" smtClean="0">
                                        <a:solidFill>
                                          <a:schemeClr val="tx1"/>
                                        </a:solidFill>
                                        <a:latin typeface="Cambria Math"/>
                                      </a:rPr>
                                      <m:t>𝑑𝐵</m:t>
                                    </m:r>
                                  </m:e>
                                </m:d>
                                <m:r>
                                  <a:rPr lang="en-US" b="0" i="1" smtClean="0">
                                    <a:solidFill>
                                      <a:schemeClr val="tx1"/>
                                    </a:solidFill>
                                    <a:latin typeface="Cambria Math"/>
                                  </a:rPr>
                                  <m:t>=6.02</m:t>
                                </m:r>
                                <m:r>
                                  <a:rPr lang="en-US" b="0" i="1" smtClean="0">
                                    <a:solidFill>
                                      <a:schemeClr val="tx1"/>
                                    </a:solidFill>
                                    <a:latin typeface="Cambria Math"/>
                                    <a:ea typeface="Cambria Math"/>
                                  </a:rPr>
                                  <m:t>∙</m:t>
                                </m:r>
                                <m:r>
                                  <a:rPr lang="en-US" b="0" i="1" smtClean="0">
                                    <a:solidFill>
                                      <a:schemeClr val="tx1"/>
                                    </a:solidFill>
                                    <a:latin typeface="Cambria Math"/>
                                    <a:ea typeface="Cambria Math"/>
                                  </a:rPr>
                                  <m:t>𝑁</m:t>
                                </m:r>
                                <m:r>
                                  <a:rPr lang="en-US" b="0" i="1" smtClean="0">
                                    <a:solidFill>
                                      <a:schemeClr val="tx1"/>
                                    </a:solidFill>
                                    <a:latin typeface="Cambria Math"/>
                                    <a:ea typeface="Cambria Math"/>
                                  </a:rPr>
                                  <m:t>+1.76</m:t>
                                </m:r>
                              </m:oMath>
                            </m:oMathPara>
                          </a14:m>
                          <a:endParaRPr lang="en-US"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802743">
                    <a:tc>
                      <a:txBody>
                        <a:bodyPr/>
                        <a:lstStyle/>
                        <a:p>
                          <a:pPr algn="l"/>
                          <a:r>
                            <a:rPr lang="en-US" b="0" dirty="0" smtClean="0">
                              <a:solidFill>
                                <a:schemeClr val="tx1"/>
                              </a:solidFill>
                            </a:rPr>
                            <a:t>Where N is the number of bits</a:t>
                          </a:r>
                        </a:p>
                        <a:p>
                          <a:pPr algn="l"/>
                          <a:r>
                            <a:rPr lang="en-US" b="0" dirty="0" smtClean="0">
                              <a:solidFill>
                                <a:schemeClr val="tx1"/>
                              </a:solidFill>
                            </a:rPr>
                            <a:t>e.g. N</a:t>
                          </a:r>
                          <a:r>
                            <a:rPr lang="en-US" b="0" baseline="0" dirty="0" smtClean="0">
                              <a:solidFill>
                                <a:schemeClr val="tx1"/>
                              </a:solidFill>
                            </a:rPr>
                            <a:t> = 10 for a 10 bit converter</a:t>
                          </a:r>
                          <a:endParaRPr lang="en-US"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mc:Choice>
        <mc:Fallback xmlns="">
          <p:graphicFrame>
            <p:nvGraphicFramePr>
              <p:cNvPr id="7" name="Table 6"/>
              <p:cNvGraphicFramePr>
                <a:graphicFrameLocks noGrp="1"/>
              </p:cNvGraphicFramePr>
              <p:nvPr>
                <p:extLst>
                  <p:ext uri="{D42A27DB-BD31-4B8C-83A1-F6EECF244321}">
                    <p14:modId xmlns:a14="http://schemas.microsoft.com/office/drawing/2010/main" xmlns="" xmlns:p14="http://schemas.microsoft.com/office/powerpoint/2010/main" val="1562652337"/>
                  </p:ext>
                </p:extLst>
              </p:nvPr>
            </p:nvGraphicFramePr>
            <p:xfrm>
              <a:off x="8229600" y="1524000"/>
              <a:ext cx="4800600" cy="5511903"/>
            </p:xfrm>
            <a:graphic>
              <a:graphicData uri="http://schemas.openxmlformats.org/drawingml/2006/table">
                <a:tbl>
                  <a:tblPr firstRow="1" bandRow="1">
                    <a:tableStyleId>{5C22544A-7EE6-4342-B048-85BDC9FD1C3A}</a:tableStyleId>
                  </a:tblPr>
                  <a:tblGrid>
                    <a:gridCol w="4800600"/>
                  </a:tblGrid>
                  <a:tr h="53340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Measured Ratio:</a:t>
                          </a:r>
                          <a:endParaRPr lang="en-US" b="1"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143000">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rotWithShape="1">
                          <a:blip r:embed="rId4"/>
                          <a:stretch>
                            <a:fillRect t="-50000" b="-347340"/>
                          </a:stretch>
                        </a:blipFill>
                      </a:tcPr>
                    </a:tc>
                  </a:tr>
                  <a:tr h="566253">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Measured dB:</a:t>
                          </a:r>
                          <a:endParaRPr lang="en-US" b="1"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186347">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rotWithShape="1">
                          <a:blip r:embed="rId4"/>
                          <a:stretch>
                            <a:fillRect t="-193299" b="-188660"/>
                          </a:stretch>
                        </a:blipFill>
                      </a:tcPr>
                    </a:tc>
                  </a:tr>
                  <a:tr h="45720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Ideal ADC SNR: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802743">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rotWithShape="1">
                          <a:blip r:embed="rId4"/>
                          <a:stretch>
                            <a:fillRect t="-487879" b="-120455"/>
                          </a:stretch>
                        </a:blipFill>
                      </a:tcPr>
                    </a:tc>
                  </a:tr>
                  <a:tr h="822960">
                    <a:tc>
                      <a:txBody>
                        <a:bodyPr/>
                        <a:lstStyle/>
                        <a:p>
                          <a:pPr algn="l"/>
                          <a:r>
                            <a:rPr lang="en-US" b="0" dirty="0" smtClean="0">
                              <a:solidFill>
                                <a:schemeClr val="tx1"/>
                              </a:solidFill>
                            </a:rPr>
                            <a:t>Where N is the number of bits</a:t>
                          </a:r>
                        </a:p>
                        <a:p>
                          <a:pPr algn="l"/>
                          <a:r>
                            <a:rPr lang="en-US" b="0" dirty="0" smtClean="0">
                              <a:solidFill>
                                <a:schemeClr val="tx1"/>
                              </a:solidFill>
                            </a:rPr>
                            <a:t>e.g. N</a:t>
                          </a:r>
                          <a:r>
                            <a:rPr lang="en-US" b="0" baseline="0" dirty="0" smtClean="0">
                              <a:solidFill>
                                <a:schemeClr val="tx1"/>
                              </a:solidFill>
                            </a:rPr>
                            <a:t> = 10 for a 10 bit converter</a:t>
                          </a:r>
                          <a:endParaRPr lang="en-US"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mc:Fallback>
      </mc:AlternateContent>
      <p:sp>
        <p:nvSpPr>
          <p:cNvPr id="8" name="Rounded Rectangle 7"/>
          <p:cNvSpPr/>
          <p:nvPr/>
        </p:nvSpPr>
        <p:spPr>
          <a:xfrm>
            <a:off x="7602071" y="1371600"/>
            <a:ext cx="5715000" cy="57912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2998484581"/>
              </p:ext>
            </p:extLst>
          </p:nvPr>
        </p:nvGraphicFramePr>
        <p:xfrm>
          <a:off x="381000" y="1489075"/>
          <a:ext cx="6400800" cy="4940300"/>
        </p:xfrm>
        <a:graphic>
          <a:graphicData uri="http://schemas.openxmlformats.org/presentationml/2006/ole">
            <mc:AlternateContent xmlns:mc="http://schemas.openxmlformats.org/markup-compatibility/2006">
              <mc:Choice xmlns:v="urn:schemas-microsoft-com:vml" Requires="v">
                <p:oleObj spid="_x0000_s53622" name="Visio" r:id="rId5" imgW="3723512" imgH="2824416" progId="Visio.Drawing.11">
                  <p:embed/>
                </p:oleObj>
              </mc:Choice>
              <mc:Fallback>
                <p:oleObj name="Visio" r:id="rId5" imgW="3723512" imgH="2824416" progId="Visio.Drawing.11">
                  <p:embed/>
                  <p:pic>
                    <p:nvPicPr>
                      <p:cNvPr id="0" name="Picture 30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1489075"/>
                        <a:ext cx="6400800" cy="4940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5275230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a typeface="MS PGothic" pitchFamily="34" charset="-128"/>
              </a:rPr>
              <a:t>Ideal SNR </a:t>
            </a:r>
            <a:r>
              <a:rPr lang="en-US" dirty="0">
                <a:ea typeface="MS PGothic" pitchFamily="34" charset="-128"/>
              </a:rPr>
              <a:t>calculation from Resolution </a:t>
            </a:r>
            <a:endParaRPr lang="en-US" dirty="0"/>
          </a:p>
        </p:txBody>
      </p:sp>
      <p:sp>
        <p:nvSpPr>
          <p:cNvPr id="4" name="Slide Number Placeholder 3"/>
          <p:cNvSpPr>
            <a:spLocks noGrp="1"/>
          </p:cNvSpPr>
          <p:nvPr>
            <p:ph type="sldNum" sz="quarter" idx="10"/>
          </p:nvPr>
        </p:nvSpPr>
        <p:spPr/>
        <p:txBody>
          <a:bodyPr/>
          <a:lstStyle/>
          <a:p>
            <a:fld id="{3B20521C-F793-4067-BB07-C7AF74E21EF3}" type="slidenum">
              <a:rPr lang="en-US" smtClean="0"/>
              <a:pPr/>
              <a:t>7</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559860657"/>
              </p:ext>
            </p:extLst>
          </p:nvPr>
        </p:nvGraphicFramePr>
        <p:xfrm>
          <a:off x="2871788" y="3079750"/>
          <a:ext cx="9115425" cy="4029075"/>
        </p:xfrm>
        <a:graphic>
          <a:graphicData uri="http://schemas.openxmlformats.org/presentationml/2006/ole">
            <mc:AlternateContent xmlns:mc="http://schemas.openxmlformats.org/markup-compatibility/2006">
              <mc:Choice xmlns:v="urn:schemas-microsoft-com:vml" Requires="v">
                <p:oleObj spid="_x0000_s54645" name="Worksheet" r:id="rId5" imgW="9115366" imgH="4029210" progId="Excel.Sheet.12">
                  <p:embed/>
                </p:oleObj>
              </mc:Choice>
              <mc:Fallback>
                <p:oleObj name="Worksheet" r:id="rId5" imgW="9115366" imgH="4029210" progId="Excel.Sheet.12">
                  <p:embed/>
                  <p:pic>
                    <p:nvPicPr>
                      <p:cNvPr id="0" name="Picture 30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71788" y="3079750"/>
                        <a:ext cx="9115425" cy="4029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527873" y="1063697"/>
            <a:ext cx="13375024" cy="501197"/>
          </a:xfrm>
          <a:prstGeom prst="rect">
            <a:avLst/>
          </a:prstGeom>
          <a:noFill/>
        </p:spPr>
        <p:txBody>
          <a:bodyPr wrap="square" lIns="130589" tIns="65295" rIns="130589" bIns="65295" rtlCol="0">
            <a:spAutoFit/>
          </a:bodyPr>
          <a:lstStyle/>
          <a:p>
            <a:pPr>
              <a:spcBef>
                <a:spcPct val="20000"/>
              </a:spcBef>
            </a:pPr>
            <a:r>
              <a:rPr lang="en-US" sz="2400" dirty="0" smtClean="0"/>
              <a:t>According to the previous equation:</a:t>
            </a:r>
          </a:p>
        </p:txBody>
      </p:sp>
      <mc:AlternateContent xmlns:mc="http://schemas.openxmlformats.org/markup-compatibility/2006" xmlns:a14="http://schemas.microsoft.com/office/drawing/2010/main">
        <mc:Choice Requires="a14">
          <p:sp>
            <p:nvSpPr>
              <p:cNvPr id="7" name="TextBox 6"/>
              <p:cNvSpPr txBox="1"/>
              <p:nvPr/>
            </p:nvSpPr>
            <p:spPr>
              <a:xfrm>
                <a:off x="5647528" y="1897229"/>
                <a:ext cx="3546782" cy="646331"/>
              </a:xfrm>
              <a:prstGeom prst="rect">
                <a:avLst/>
              </a:prstGeom>
              <a:noFill/>
            </p:spPr>
            <p:txBody>
              <a:bodyPr wrap="square" rtlCol="0">
                <a:spAutoFit/>
              </a:bodyPr>
              <a:lstStyle/>
              <a:p>
                <a:pPr>
                  <a:lnSpc>
                    <a:spcPct val="150000"/>
                  </a:lnSpc>
                </a:pPr>
                <a14:m>
                  <m:oMathPara xmlns:m="http://schemas.openxmlformats.org/officeDocument/2006/math">
                    <m:oMathParaPr>
                      <m:jc m:val="centerGroup"/>
                    </m:oMathParaPr>
                    <m:oMath xmlns:m="http://schemas.openxmlformats.org/officeDocument/2006/math">
                      <m:r>
                        <a:rPr lang="en-US" sz="2400" b="0" i="1" smtClean="0">
                          <a:latin typeface="Cambria Math"/>
                        </a:rPr>
                        <m:t>𝑆𝑁𝑅</m:t>
                      </m:r>
                      <m:r>
                        <a:rPr lang="en-US" sz="2400" i="1">
                          <a:latin typeface="Cambria Math"/>
                        </a:rPr>
                        <m:t>=</m:t>
                      </m:r>
                      <m:r>
                        <a:rPr lang="en-US" sz="2400" b="0" i="1" smtClean="0">
                          <a:latin typeface="Cambria Math"/>
                          <a:ea typeface="Cambria Math" panose="02040503050406030204" pitchFamily="18" charset="0"/>
                        </a:rPr>
                        <m:t> </m:t>
                      </m:r>
                      <m:r>
                        <a:rPr lang="en-US" sz="2400" i="1">
                          <a:latin typeface="Cambria Math" panose="02040503050406030204" pitchFamily="18" charset="0"/>
                          <a:ea typeface="Cambria Math" panose="02040503050406030204" pitchFamily="18" charset="0"/>
                        </a:rPr>
                        <m:t>6.02</m:t>
                      </m:r>
                      <m:r>
                        <a:rPr lang="en-US" sz="2400" i="1">
                          <a:latin typeface="Cambria Math" panose="02040503050406030204" pitchFamily="18" charset="0"/>
                          <a:ea typeface="Cambria Math" panose="02040503050406030204" pitchFamily="18" charset="0"/>
                        </a:rPr>
                        <m:t>𝑁</m:t>
                      </m:r>
                      <m:r>
                        <a:rPr lang="en-US" sz="2400" i="1">
                          <a:latin typeface="Cambria Math" panose="02040503050406030204" pitchFamily="18" charset="0"/>
                          <a:ea typeface="Cambria Math" panose="02040503050406030204" pitchFamily="18" charset="0"/>
                        </a:rPr>
                        <m:t>+1.76 </m:t>
                      </m:r>
                      <m:r>
                        <a:rPr lang="en-US" sz="2400" b="0" i="1" smtClean="0">
                          <a:latin typeface="Cambria Math" panose="02040503050406030204" pitchFamily="18" charset="0"/>
                          <a:ea typeface="Cambria Math" panose="02040503050406030204" pitchFamily="18" charset="0"/>
                        </a:rPr>
                        <m:t>𝑑𝐵</m:t>
                      </m:r>
                    </m:oMath>
                  </m:oMathPara>
                </a14:m>
                <a:endParaRPr lang="en-US"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5647528" y="1897229"/>
                <a:ext cx="3546782" cy="646331"/>
              </a:xfrm>
              <a:prstGeom prst="rect">
                <a:avLst/>
              </a:prstGeom>
              <a:blipFill rotWithShape="1">
                <a:blip r:embed="rId7" cstate="print"/>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4152917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Nonlinearity</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8</a:t>
            </a:fld>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474905416"/>
              </p:ext>
            </p:extLst>
          </p:nvPr>
        </p:nvGraphicFramePr>
        <p:xfrm>
          <a:off x="7391400" y="2209800"/>
          <a:ext cx="6628739" cy="4110718"/>
        </p:xfrm>
        <a:graphic>
          <a:graphicData uri="http://schemas.openxmlformats.org/presentationml/2006/ole">
            <mc:AlternateContent xmlns:mc="http://schemas.openxmlformats.org/markup-compatibility/2006">
              <mc:Choice xmlns:v="urn:schemas-microsoft-com:vml" Requires="v">
                <p:oleObj spid="_x0000_s56040" name="Visio" r:id="rId4" imgW="6026126" imgH="3737016" progId="Visio.Drawing.11">
                  <p:embed/>
                </p:oleObj>
              </mc:Choice>
              <mc:Fallback>
                <p:oleObj name="Visio" r:id="rId4" imgW="6026126" imgH="3737016" progId="Visio.Drawing.11">
                  <p:embed/>
                  <p:pic>
                    <p:nvPicPr>
                      <p:cNvPr id="0" name="Picture 6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91400" y="2209800"/>
                        <a:ext cx="6628739" cy="41107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407768835"/>
              </p:ext>
            </p:extLst>
          </p:nvPr>
        </p:nvGraphicFramePr>
        <p:xfrm>
          <a:off x="457201" y="1905001"/>
          <a:ext cx="6022084" cy="4544813"/>
        </p:xfrm>
        <a:graphic>
          <a:graphicData uri="http://schemas.openxmlformats.org/presentationml/2006/ole">
            <mc:AlternateContent xmlns:mc="http://schemas.openxmlformats.org/markup-compatibility/2006">
              <mc:Choice xmlns:v="urn:schemas-microsoft-com:vml" Requires="v">
                <p:oleObj spid="_x0000_s56041" name="Visio" r:id="rId6" imgW="5474622" imgH="4131648" progId="Visio.Drawing.11">
                  <p:embed/>
                </p:oleObj>
              </mc:Choice>
              <mc:Fallback>
                <p:oleObj name="Visio" r:id="rId6" imgW="5474622" imgH="4131648" progId="Visio.Drawing.11">
                  <p:embed/>
                  <p:pic>
                    <p:nvPicPr>
                      <p:cNvPr id="0" name="Picture 6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1" y="1905001"/>
                        <a:ext cx="6022084" cy="45448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3875560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 Harmonic Distortion (THD), SINAD</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9</a:t>
            </a:fld>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1192403250"/>
              </p:ext>
            </p:extLst>
          </p:nvPr>
        </p:nvGraphicFramePr>
        <p:xfrm>
          <a:off x="7391400" y="2209800"/>
          <a:ext cx="6629400" cy="4110038"/>
        </p:xfrm>
        <a:graphic>
          <a:graphicData uri="http://schemas.openxmlformats.org/presentationml/2006/ole">
            <mc:AlternateContent xmlns:mc="http://schemas.openxmlformats.org/markup-compatibility/2006">
              <mc:Choice xmlns:v="urn:schemas-microsoft-com:vml" Requires="v">
                <p:oleObj spid="_x0000_s57065" name="Visio" r:id="rId4" imgW="6026126" imgH="3737016" progId="Visio.Drawing.11">
                  <p:embed/>
                </p:oleObj>
              </mc:Choice>
              <mc:Fallback>
                <p:oleObj name="Visio" r:id="rId4" imgW="6026126" imgH="3737016" progId="Visio.Drawing.11">
                  <p:embed/>
                  <p:pic>
                    <p:nvPicPr>
                      <p:cNvPr id="0" name="Picture 6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91400" y="2209800"/>
                        <a:ext cx="6629400" cy="41100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706993207"/>
              </p:ext>
            </p:extLst>
          </p:nvPr>
        </p:nvGraphicFramePr>
        <p:xfrm>
          <a:off x="171450" y="1600200"/>
          <a:ext cx="7072313" cy="4975225"/>
        </p:xfrm>
        <a:graphic>
          <a:graphicData uri="http://schemas.openxmlformats.org/presentationml/2006/ole">
            <mc:AlternateContent xmlns:mc="http://schemas.openxmlformats.org/markup-compatibility/2006">
              <mc:Choice xmlns:v="urn:schemas-microsoft-com:vml" Requires="v">
                <p:oleObj spid="_x0000_s57066" name="Visio" r:id="rId7" imgW="4160479" imgH="2926152" progId="Visio.Drawing.15">
                  <p:embed/>
                </p:oleObj>
              </mc:Choice>
              <mc:Fallback>
                <p:oleObj name="Visio" r:id="rId7" imgW="4160479" imgH="2926152" progId="Visio.Drawing.15">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1450" y="1600200"/>
                        <a:ext cx="7072313" cy="497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031949306"/>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41ED3A77-EC22-42A8-B9FA-65E2D1E14490}">
  <ds:schemaRefs>
    <ds:schemaRef ds:uri="http://www.w3.org/XML/1998/namespace"/>
    <ds:schemaRef ds:uri="http://schemas.microsoft.com/office/2006/metadata/propertie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0127B2B6-3BB8-45EC-A268-0B46DBCC2CB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24405</TotalTime>
  <Words>2024</Words>
  <Application>Microsoft Office PowerPoint</Application>
  <PresentationFormat>Custom</PresentationFormat>
  <Paragraphs>81</Paragraphs>
  <Slides>13</Slides>
  <Notes>12</Notes>
  <HiddenSlides>0</HiddenSlides>
  <MMClips>0</MMClips>
  <ScaleCrop>false</ScaleCrop>
  <HeadingPairs>
    <vt:vector size="6" baseType="variant">
      <vt:variant>
        <vt:lpstr>Theme</vt:lpstr>
      </vt:variant>
      <vt:variant>
        <vt:i4>2</vt:i4>
      </vt:variant>
      <vt:variant>
        <vt:lpstr>Embedded OLE Servers</vt:lpstr>
      </vt:variant>
      <vt:variant>
        <vt:i4>2</vt:i4>
      </vt:variant>
      <vt:variant>
        <vt:lpstr>Slide Titles</vt:lpstr>
      </vt:variant>
      <vt:variant>
        <vt:i4>13</vt:i4>
      </vt:variant>
    </vt:vector>
  </HeadingPairs>
  <TitlesOfParts>
    <vt:vector size="17" baseType="lpstr">
      <vt:lpstr>FinalPowerpoint</vt:lpstr>
      <vt:lpstr>Office Theme</vt:lpstr>
      <vt:lpstr>Visio</vt:lpstr>
      <vt:lpstr>Worksheet</vt:lpstr>
      <vt:lpstr>Introduction to Frequency Domain TIPL 4301  TI Precision Labs – ADCs</vt:lpstr>
      <vt:lpstr>Time Domain vs. Frequency Domain</vt:lpstr>
      <vt:lpstr>Infinite Series for a Triangle Wave</vt:lpstr>
      <vt:lpstr>Dynamic Characteristics</vt:lpstr>
      <vt:lpstr>Signal to Noise Ratio (SNR)</vt:lpstr>
      <vt:lpstr>Signal to Noise Ratio (SNR)</vt:lpstr>
      <vt:lpstr>Ideal SNR calculation from Resolution </vt:lpstr>
      <vt:lpstr>Nonlinearity</vt:lpstr>
      <vt:lpstr>Total Harmonic Distortion (THD), SINAD</vt:lpstr>
      <vt:lpstr>Total Harmonic Distortion (THD), THD+N, SINAD</vt:lpstr>
      <vt:lpstr>Total Harmonic Distortion (THD), THD+N</vt:lpstr>
      <vt:lpstr>Thanks for your time! Please try the quiz.</vt:lpstr>
      <vt:lpstr>PowerPoint Presentation</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Liska, Peggy</cp:lastModifiedBy>
  <cp:revision>640</cp:revision>
  <cp:lastPrinted>2016-09-19T19:37:47Z</cp:lastPrinted>
  <dcterms:created xsi:type="dcterms:W3CDTF">2014-01-16T17:03:53Z</dcterms:created>
  <dcterms:modified xsi:type="dcterms:W3CDTF">2017-06-09T19:33:43Z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